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12.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40.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1.xml" ContentType="application/vnd.openxmlformats-officedocument.presentationml.slide+xml"/>
  <Override PartName="/ppt/notesSlides/notesSlide41.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slideMasters/slideMaster1.xml" ContentType="application/vnd.openxmlformats-officedocument.presentationml.slideMaster+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33.xml" ContentType="application/vnd.openxmlformats-officedocument.presentationml.notesSlide+xml"/>
  <Override PartName="/ppt/notesSlides/notesSlide38.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notesSlides/notesSlide4.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3.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Slides/notesSlide5.xml" ContentType="application/vnd.openxmlformats-officedocument.presentationml.notesSlide+xml"/>
  <Override PartName="/ppt/notesSlides/notesSlide19.xml" ContentType="application/vnd.openxmlformats-officedocument.presentationml.notesSlide+xml"/>
  <Override PartName="/ppt/notesSlides/notesSlide23.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22.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6.xml" ContentType="application/vnd.openxmlformats-officedocument.presentationml.notesSlide+xml"/>
  <Override PartName="/ppt/notesSlides/notesSlide25.xml" ContentType="application/vnd.openxmlformats-officedocument.presentationml.notes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notesSlides/notesSlide31.xml" ContentType="application/vnd.openxmlformats-officedocument.presentationml.notesSlide+xml"/>
  <Override PartName="/ppt/notesSlides/notesSlide27.xml" ContentType="application/vnd.openxmlformats-officedocument.presentationml.notesSlide+xml"/>
  <Override PartName="/ppt/notesSlides/notesSlide3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28.xml" ContentType="application/vnd.openxmlformats-officedocument.presentationml.notesSlide+xml"/>
  <Override PartName="/ppt/notesSlides/notesSlide32.xml" ContentType="application/vnd.openxmlformats-officedocument.presentationml.notesSlide+xml"/>
  <Override PartName="/ppt/diagrams/layout1.xml" ContentType="application/vnd.openxmlformats-officedocument.drawingml.diagramLayout+xml"/>
  <Override PartName="/ppt/commentAuthors.xml" ContentType="application/vnd.openxmlformats-officedocument.presentationml.commentAuthor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320" r:id="rId2"/>
    <p:sldId id="321" r:id="rId3"/>
    <p:sldId id="322" r:id="rId4"/>
    <p:sldId id="363" r:id="rId5"/>
    <p:sldId id="361" r:id="rId6"/>
    <p:sldId id="323" r:id="rId7"/>
    <p:sldId id="324" r:id="rId8"/>
    <p:sldId id="325" r:id="rId9"/>
    <p:sldId id="329" r:id="rId10"/>
    <p:sldId id="326" r:id="rId11"/>
    <p:sldId id="360" r:id="rId12"/>
    <p:sldId id="358" r:id="rId13"/>
    <p:sldId id="327" r:id="rId14"/>
    <p:sldId id="330" r:id="rId15"/>
    <p:sldId id="362" r:id="rId16"/>
    <p:sldId id="328" r:id="rId17"/>
    <p:sldId id="331" r:id="rId18"/>
    <p:sldId id="332" r:id="rId19"/>
    <p:sldId id="333" r:id="rId20"/>
    <p:sldId id="334" r:id="rId21"/>
    <p:sldId id="336" r:id="rId22"/>
    <p:sldId id="337" r:id="rId23"/>
    <p:sldId id="338" r:id="rId24"/>
    <p:sldId id="339" r:id="rId25"/>
    <p:sldId id="340" r:id="rId26"/>
    <p:sldId id="341" r:id="rId27"/>
    <p:sldId id="342" r:id="rId28"/>
    <p:sldId id="343" r:id="rId29"/>
    <p:sldId id="344" r:id="rId30"/>
    <p:sldId id="345" r:id="rId31"/>
    <p:sldId id="348" r:id="rId32"/>
    <p:sldId id="349" r:id="rId33"/>
    <p:sldId id="350" r:id="rId34"/>
    <p:sldId id="352" r:id="rId35"/>
    <p:sldId id="353" r:id="rId36"/>
    <p:sldId id="354" r:id="rId37"/>
    <p:sldId id="351" r:id="rId38"/>
    <p:sldId id="355" r:id="rId39"/>
    <p:sldId id="356" r:id="rId40"/>
    <p:sldId id="357" r:id="rId41"/>
    <p:sldId id="364" r:id="rId42"/>
  </p:sldIdLst>
  <p:sldSz cx="12188825" cy="6858000"/>
  <p:notesSz cx="9998075" cy="6865938"/>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ka" initials="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493" autoAdjust="0"/>
  </p:normalViewPr>
  <p:slideViewPr>
    <p:cSldViewPr showGuides="1">
      <p:cViewPr varScale="1">
        <p:scale>
          <a:sx n="101" d="100"/>
          <a:sy n="101" d="100"/>
        </p:scale>
        <p:origin x="414" y="96"/>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FCA60A-0FCC-4EF2-B9DE-CF225B444D20}" type="doc">
      <dgm:prSet loTypeId="urn:microsoft.com/office/officeart/2005/8/layout/hProcess9" loCatId="process" qsTypeId="urn:microsoft.com/office/officeart/2005/8/quickstyle/simple1" qsCatId="simple" csTypeId="urn:microsoft.com/office/officeart/2005/8/colors/accent1_5" csCatId="accent1" phldr="1"/>
      <dgm:spPr/>
      <dgm:t>
        <a:bodyPr/>
        <a:lstStyle/>
        <a:p>
          <a:endParaRPr lang="en-US"/>
        </a:p>
      </dgm:t>
    </dgm:pt>
    <dgm:pt modelId="{7A9AD38A-8681-40FA-9CB9-90ED112D60CC}">
      <dgm:prSet phldrT="[Text]"/>
      <dgm:spPr/>
      <dgm:t>
        <a:bodyPr/>
        <a:lstStyle/>
        <a:p>
          <a:r>
            <a:rPr lang="he-IL" dirty="0" smtClean="0"/>
            <a:t>יצירת מודל חישובי לסיווג כתב יד</a:t>
          </a:r>
          <a:endParaRPr lang="en-US" dirty="0"/>
        </a:p>
      </dgm:t>
    </dgm:pt>
    <dgm:pt modelId="{6FB3163C-70B3-4A48-B209-AAA75261D220}" type="parTrans" cxnId="{AD576985-423D-4CC2-B984-673BD39940CE}">
      <dgm:prSet/>
      <dgm:spPr/>
      <dgm:t>
        <a:bodyPr/>
        <a:lstStyle/>
        <a:p>
          <a:endParaRPr lang="en-US"/>
        </a:p>
      </dgm:t>
    </dgm:pt>
    <dgm:pt modelId="{C910AE87-F110-48BB-A37F-51B564D1B557}" type="sibTrans" cxnId="{AD576985-423D-4CC2-B984-673BD39940CE}">
      <dgm:prSet/>
      <dgm:spPr/>
      <dgm:t>
        <a:bodyPr/>
        <a:lstStyle/>
        <a:p>
          <a:pPr rtl="1"/>
          <a:endParaRPr lang="he-IL"/>
        </a:p>
      </dgm:t>
    </dgm:pt>
    <dgm:pt modelId="{2C408827-506C-4F95-964D-66B4E7B6AD18}">
      <dgm:prSet phldrT="[Text]"/>
      <dgm:spPr/>
      <dgm:t>
        <a:bodyPr/>
        <a:lstStyle/>
        <a:p>
          <a:r>
            <a:rPr lang="he-IL" dirty="0" smtClean="0"/>
            <a:t>מספר רב של דוגמאות אימון</a:t>
          </a:r>
          <a:endParaRPr lang="en-US" dirty="0"/>
        </a:p>
      </dgm:t>
    </dgm:pt>
    <dgm:pt modelId="{A31A3CC9-8513-4D9C-8797-4865EF25B4F4}" type="parTrans" cxnId="{F91441D4-6783-4941-9741-CD8429E100F5}">
      <dgm:prSet/>
      <dgm:spPr/>
      <dgm:t>
        <a:bodyPr/>
        <a:lstStyle/>
        <a:p>
          <a:endParaRPr lang="en-US"/>
        </a:p>
      </dgm:t>
    </dgm:pt>
    <dgm:pt modelId="{D4CCAF38-8C0F-4332-ADC8-1C72BBA04700}" type="sibTrans" cxnId="{F91441D4-6783-4941-9741-CD8429E100F5}">
      <dgm:prSet/>
      <dgm:spPr/>
      <dgm:t>
        <a:bodyPr/>
        <a:lstStyle/>
        <a:p>
          <a:pPr rtl="1"/>
          <a:endParaRPr lang="he-IL"/>
        </a:p>
      </dgm:t>
    </dgm:pt>
    <dgm:pt modelId="{87D12594-1372-462B-B495-E9390ADF6221}">
      <dgm:prSet phldrT="[Text]"/>
      <dgm:spPr>
        <a:blipFill rotWithShape="0">
          <a:blip xmlns:r="http://schemas.openxmlformats.org/officeDocument/2006/relationships" r:embed="rId1"/>
          <a:stretch>
            <a:fillRect/>
          </a:stretch>
        </a:blipFill>
      </dgm:spPr>
      <dgm:t>
        <a:bodyPr/>
        <a:lstStyle/>
        <a:p>
          <a:endParaRPr lang="en-US" dirty="0"/>
        </a:p>
      </dgm:t>
    </dgm:pt>
    <dgm:pt modelId="{7F65E527-3F94-407A-A81F-1811EF3237F1}" type="parTrans" cxnId="{612298AC-ECF4-40B1-A265-D41A9DB4A08E}">
      <dgm:prSet/>
      <dgm:spPr/>
      <dgm:t>
        <a:bodyPr/>
        <a:lstStyle/>
        <a:p>
          <a:endParaRPr lang="en-US"/>
        </a:p>
      </dgm:t>
    </dgm:pt>
    <dgm:pt modelId="{4A5DB52D-2612-4F06-9534-622D7E7380A0}" type="sibTrans" cxnId="{612298AC-ECF4-40B1-A265-D41A9DB4A08E}">
      <dgm:prSet/>
      <dgm:spPr/>
      <dgm:t>
        <a:bodyPr/>
        <a:lstStyle/>
        <a:p>
          <a:endParaRPr lang="en-US"/>
        </a:p>
      </dgm:t>
    </dgm:pt>
    <dgm:pt modelId="{278BC33D-45E2-425C-B5FA-A6F55E8D2124}">
      <dgm:prSet phldrT="[Text]"/>
      <dgm:spPr>
        <a:blipFill rotWithShape="0">
          <a:blip xmlns:r="http://schemas.openxmlformats.org/officeDocument/2006/relationships" r:embed="rId2"/>
          <a:stretch>
            <a:fillRect/>
          </a:stretch>
        </a:blipFill>
      </dgm:spPr>
      <dgm:t>
        <a:bodyPr/>
        <a:lstStyle/>
        <a:p>
          <a:endParaRPr lang="en-US" dirty="0"/>
        </a:p>
      </dgm:t>
    </dgm:pt>
    <dgm:pt modelId="{668C531D-2641-41C5-8094-1B3B687CBB19}" type="parTrans" cxnId="{07A8913B-C8EC-4C0F-85B2-00B3AAF806DF}">
      <dgm:prSet/>
      <dgm:spPr/>
      <dgm:t>
        <a:bodyPr/>
        <a:lstStyle/>
        <a:p>
          <a:endParaRPr lang="en-US"/>
        </a:p>
      </dgm:t>
    </dgm:pt>
    <dgm:pt modelId="{0717CB2C-9416-47EA-AAEC-BE61DC4D60AC}" type="sibTrans" cxnId="{07A8913B-C8EC-4C0F-85B2-00B3AAF806DF}">
      <dgm:prSet/>
      <dgm:spPr/>
      <dgm:t>
        <a:bodyPr/>
        <a:lstStyle/>
        <a:p>
          <a:pPr rtl="1"/>
          <a:endParaRPr lang="he-IL"/>
        </a:p>
      </dgm:t>
    </dgm:pt>
    <dgm:pt modelId="{B2777DC7-C2B4-4D4D-B9DA-7EA06A5062A1}" type="pres">
      <dgm:prSet presAssocID="{3DFCA60A-0FCC-4EF2-B9DE-CF225B444D20}" presName="CompostProcess" presStyleCnt="0">
        <dgm:presLayoutVars>
          <dgm:dir/>
          <dgm:resizeHandles val="exact"/>
        </dgm:presLayoutVars>
      </dgm:prSet>
      <dgm:spPr/>
      <dgm:t>
        <a:bodyPr/>
        <a:lstStyle/>
        <a:p>
          <a:endParaRPr lang="en-US"/>
        </a:p>
      </dgm:t>
    </dgm:pt>
    <dgm:pt modelId="{1F6A23DE-95D6-4C62-B108-005E8314E309}" type="pres">
      <dgm:prSet presAssocID="{3DFCA60A-0FCC-4EF2-B9DE-CF225B444D20}" presName="arrow" presStyleLbl="bgShp" presStyleIdx="0" presStyleCnt="1" custLinFactNeighborX="-3184" custLinFactNeighborY="-2460"/>
      <dgm:spPr/>
    </dgm:pt>
    <dgm:pt modelId="{95D25C18-AE51-4B6F-BBCA-604758B40122}" type="pres">
      <dgm:prSet presAssocID="{3DFCA60A-0FCC-4EF2-B9DE-CF225B444D20}" presName="linearProcess" presStyleCnt="0"/>
      <dgm:spPr/>
    </dgm:pt>
    <dgm:pt modelId="{5F9EED42-E855-472F-B2CF-EC70DBB27311}" type="pres">
      <dgm:prSet presAssocID="{7A9AD38A-8681-40FA-9CB9-90ED112D60CC}" presName="textNode" presStyleLbl="node1" presStyleIdx="0" presStyleCnt="4">
        <dgm:presLayoutVars>
          <dgm:bulletEnabled val="1"/>
        </dgm:presLayoutVars>
      </dgm:prSet>
      <dgm:spPr/>
      <dgm:t>
        <a:bodyPr/>
        <a:lstStyle/>
        <a:p>
          <a:endParaRPr lang="en-US"/>
        </a:p>
      </dgm:t>
    </dgm:pt>
    <dgm:pt modelId="{31A5CF55-32DC-4294-8377-589479D4755E}" type="pres">
      <dgm:prSet presAssocID="{C910AE87-F110-48BB-A37F-51B564D1B557}" presName="sibTrans" presStyleCnt="0"/>
      <dgm:spPr/>
    </dgm:pt>
    <dgm:pt modelId="{77272E3E-B59A-455B-991B-0A50DF22574F}" type="pres">
      <dgm:prSet presAssocID="{2C408827-506C-4F95-964D-66B4E7B6AD18}" presName="textNode" presStyleLbl="node1" presStyleIdx="1" presStyleCnt="4">
        <dgm:presLayoutVars>
          <dgm:bulletEnabled val="1"/>
        </dgm:presLayoutVars>
      </dgm:prSet>
      <dgm:spPr/>
      <dgm:t>
        <a:bodyPr/>
        <a:lstStyle/>
        <a:p>
          <a:endParaRPr lang="en-US"/>
        </a:p>
      </dgm:t>
    </dgm:pt>
    <dgm:pt modelId="{326DC119-4C28-4FEC-AA1B-06177422A6F3}" type="pres">
      <dgm:prSet presAssocID="{D4CCAF38-8C0F-4332-ADC8-1C72BBA04700}" presName="sibTrans" presStyleCnt="0"/>
      <dgm:spPr/>
    </dgm:pt>
    <dgm:pt modelId="{0399AA0B-9CBA-4214-B0AC-A42679281E34}" type="pres">
      <dgm:prSet presAssocID="{278BC33D-45E2-425C-B5FA-A6F55E8D2124}" presName="textNode" presStyleLbl="node1" presStyleIdx="2" presStyleCnt="4">
        <dgm:presLayoutVars>
          <dgm:bulletEnabled val="1"/>
        </dgm:presLayoutVars>
      </dgm:prSet>
      <dgm:spPr/>
      <dgm:t>
        <a:bodyPr/>
        <a:lstStyle/>
        <a:p>
          <a:endParaRPr lang="en-US"/>
        </a:p>
      </dgm:t>
    </dgm:pt>
    <dgm:pt modelId="{AC948A61-930D-4387-867B-B6924A79C137}" type="pres">
      <dgm:prSet presAssocID="{0717CB2C-9416-47EA-AAEC-BE61DC4D60AC}" presName="sibTrans" presStyleCnt="0"/>
      <dgm:spPr/>
    </dgm:pt>
    <dgm:pt modelId="{82B27316-025D-42C9-9630-93C8A7340149}" type="pres">
      <dgm:prSet presAssocID="{87D12594-1372-462B-B495-E9390ADF6221}" presName="textNode" presStyleLbl="node1" presStyleIdx="3" presStyleCnt="4">
        <dgm:presLayoutVars>
          <dgm:bulletEnabled val="1"/>
        </dgm:presLayoutVars>
      </dgm:prSet>
      <dgm:spPr/>
      <dgm:t>
        <a:bodyPr/>
        <a:lstStyle/>
        <a:p>
          <a:endParaRPr lang="en-US"/>
        </a:p>
      </dgm:t>
    </dgm:pt>
  </dgm:ptLst>
  <dgm:cxnLst>
    <dgm:cxn modelId="{3BA11B38-31F8-43F0-A8DB-A204A64A44EE}" type="presOf" srcId="{87D12594-1372-462B-B495-E9390ADF6221}" destId="{82B27316-025D-42C9-9630-93C8A7340149}" srcOrd="0" destOrd="0" presId="urn:microsoft.com/office/officeart/2005/8/layout/hProcess9"/>
    <dgm:cxn modelId="{612298AC-ECF4-40B1-A265-D41A9DB4A08E}" srcId="{3DFCA60A-0FCC-4EF2-B9DE-CF225B444D20}" destId="{87D12594-1372-462B-B495-E9390ADF6221}" srcOrd="3" destOrd="0" parTransId="{7F65E527-3F94-407A-A81F-1811EF3237F1}" sibTransId="{4A5DB52D-2612-4F06-9534-622D7E7380A0}"/>
    <dgm:cxn modelId="{9E0825C0-D0AA-4528-8463-FDA931F455AE}" type="presOf" srcId="{2C408827-506C-4F95-964D-66B4E7B6AD18}" destId="{77272E3E-B59A-455B-991B-0A50DF22574F}" srcOrd="0" destOrd="0" presId="urn:microsoft.com/office/officeart/2005/8/layout/hProcess9"/>
    <dgm:cxn modelId="{AD576985-423D-4CC2-B984-673BD39940CE}" srcId="{3DFCA60A-0FCC-4EF2-B9DE-CF225B444D20}" destId="{7A9AD38A-8681-40FA-9CB9-90ED112D60CC}" srcOrd="0" destOrd="0" parTransId="{6FB3163C-70B3-4A48-B209-AAA75261D220}" sibTransId="{C910AE87-F110-48BB-A37F-51B564D1B557}"/>
    <dgm:cxn modelId="{F91441D4-6783-4941-9741-CD8429E100F5}" srcId="{3DFCA60A-0FCC-4EF2-B9DE-CF225B444D20}" destId="{2C408827-506C-4F95-964D-66B4E7B6AD18}" srcOrd="1" destOrd="0" parTransId="{A31A3CC9-8513-4D9C-8797-4865EF25B4F4}" sibTransId="{D4CCAF38-8C0F-4332-ADC8-1C72BBA04700}"/>
    <dgm:cxn modelId="{A7DFC62F-8B73-4EB1-AD50-5C4D47BCCD8C}" type="presOf" srcId="{278BC33D-45E2-425C-B5FA-A6F55E8D2124}" destId="{0399AA0B-9CBA-4214-B0AC-A42679281E34}" srcOrd="0" destOrd="0" presId="urn:microsoft.com/office/officeart/2005/8/layout/hProcess9"/>
    <dgm:cxn modelId="{A3CD473A-68FF-4DBE-8D21-327587D1BC74}" type="presOf" srcId="{3DFCA60A-0FCC-4EF2-B9DE-CF225B444D20}" destId="{B2777DC7-C2B4-4D4D-B9DA-7EA06A5062A1}" srcOrd="0" destOrd="0" presId="urn:microsoft.com/office/officeart/2005/8/layout/hProcess9"/>
    <dgm:cxn modelId="{D01FBA66-32EB-4E03-9E0E-76B22F6FFFED}" type="presOf" srcId="{7A9AD38A-8681-40FA-9CB9-90ED112D60CC}" destId="{5F9EED42-E855-472F-B2CF-EC70DBB27311}" srcOrd="0" destOrd="0" presId="urn:microsoft.com/office/officeart/2005/8/layout/hProcess9"/>
    <dgm:cxn modelId="{07A8913B-C8EC-4C0F-85B2-00B3AAF806DF}" srcId="{3DFCA60A-0FCC-4EF2-B9DE-CF225B444D20}" destId="{278BC33D-45E2-425C-B5FA-A6F55E8D2124}" srcOrd="2" destOrd="0" parTransId="{668C531D-2641-41C5-8094-1B3B687CBB19}" sibTransId="{0717CB2C-9416-47EA-AAEC-BE61DC4D60AC}"/>
    <dgm:cxn modelId="{51A80495-F8B1-44A7-9523-44DDE1464228}" type="presParOf" srcId="{B2777DC7-C2B4-4D4D-B9DA-7EA06A5062A1}" destId="{1F6A23DE-95D6-4C62-B108-005E8314E309}" srcOrd="0" destOrd="0" presId="urn:microsoft.com/office/officeart/2005/8/layout/hProcess9"/>
    <dgm:cxn modelId="{16B3B19F-7A4B-4488-842D-31321A07E4A5}" type="presParOf" srcId="{B2777DC7-C2B4-4D4D-B9DA-7EA06A5062A1}" destId="{95D25C18-AE51-4B6F-BBCA-604758B40122}" srcOrd="1" destOrd="0" presId="urn:microsoft.com/office/officeart/2005/8/layout/hProcess9"/>
    <dgm:cxn modelId="{9AC1D9B3-7C49-4D4A-91F0-F323510A69B6}" type="presParOf" srcId="{95D25C18-AE51-4B6F-BBCA-604758B40122}" destId="{5F9EED42-E855-472F-B2CF-EC70DBB27311}" srcOrd="0" destOrd="0" presId="urn:microsoft.com/office/officeart/2005/8/layout/hProcess9"/>
    <dgm:cxn modelId="{632B12D7-31EE-441C-AF6C-4538B7E94487}" type="presParOf" srcId="{95D25C18-AE51-4B6F-BBCA-604758B40122}" destId="{31A5CF55-32DC-4294-8377-589479D4755E}" srcOrd="1" destOrd="0" presId="urn:microsoft.com/office/officeart/2005/8/layout/hProcess9"/>
    <dgm:cxn modelId="{C4EF23EE-0887-4E69-8876-CC7AE24B0300}" type="presParOf" srcId="{95D25C18-AE51-4B6F-BBCA-604758B40122}" destId="{77272E3E-B59A-455B-991B-0A50DF22574F}" srcOrd="2" destOrd="0" presId="urn:microsoft.com/office/officeart/2005/8/layout/hProcess9"/>
    <dgm:cxn modelId="{EEF5C393-52C2-40F6-9A02-958C77B56A19}" type="presParOf" srcId="{95D25C18-AE51-4B6F-BBCA-604758B40122}" destId="{326DC119-4C28-4FEC-AA1B-06177422A6F3}" srcOrd="3" destOrd="0" presId="urn:microsoft.com/office/officeart/2005/8/layout/hProcess9"/>
    <dgm:cxn modelId="{8758705D-24ED-4BD2-B5E4-8BFBF1FDF581}" type="presParOf" srcId="{95D25C18-AE51-4B6F-BBCA-604758B40122}" destId="{0399AA0B-9CBA-4214-B0AC-A42679281E34}" srcOrd="4" destOrd="0" presId="urn:microsoft.com/office/officeart/2005/8/layout/hProcess9"/>
    <dgm:cxn modelId="{297B7E5C-F9A1-4DAC-A6F1-BCCFE473F3FA}" type="presParOf" srcId="{95D25C18-AE51-4B6F-BBCA-604758B40122}" destId="{AC948A61-930D-4387-867B-B6924A79C137}" srcOrd="5" destOrd="0" presId="urn:microsoft.com/office/officeart/2005/8/layout/hProcess9"/>
    <dgm:cxn modelId="{F21E4868-53D2-4A3F-B756-44B7DA6824A4}" type="presParOf" srcId="{95D25C18-AE51-4B6F-BBCA-604758B40122}" destId="{82B27316-025D-42C9-9630-93C8A7340149}"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6A23DE-95D6-4C62-B108-005E8314E309}">
      <dsp:nvSpPr>
        <dsp:cNvPr id="0" name=""/>
        <dsp:cNvSpPr/>
      </dsp:nvSpPr>
      <dsp:spPr>
        <a:xfrm>
          <a:off x="572994" y="0"/>
          <a:ext cx="10160328" cy="503265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9EED42-E855-472F-B2CF-EC70DBB27311}">
      <dsp:nvSpPr>
        <dsp:cNvPr id="0" name=""/>
        <dsp:cNvSpPr/>
      </dsp:nvSpPr>
      <dsp:spPr>
        <a:xfrm>
          <a:off x="2553" y="1509795"/>
          <a:ext cx="2874336" cy="2013060"/>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he-IL" sz="3600" kern="1200" dirty="0" smtClean="0"/>
            <a:t>יצירת מודל חישובי לסיווג כתב יד</a:t>
          </a:r>
          <a:endParaRPr lang="en-US" sz="3600" kern="1200" dirty="0"/>
        </a:p>
      </dsp:txBody>
      <dsp:txXfrm>
        <a:off x="100822" y="1608064"/>
        <a:ext cx="2677798" cy="1816522"/>
      </dsp:txXfrm>
    </dsp:sp>
    <dsp:sp modelId="{77272E3E-B59A-455B-991B-0A50DF22574F}">
      <dsp:nvSpPr>
        <dsp:cNvPr id="0" name=""/>
        <dsp:cNvSpPr/>
      </dsp:nvSpPr>
      <dsp:spPr>
        <a:xfrm>
          <a:off x="3027181" y="1509795"/>
          <a:ext cx="2874336" cy="2013060"/>
        </a:xfrm>
        <a:prstGeom prst="roundRect">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he-IL" sz="3600" kern="1200" dirty="0" smtClean="0"/>
            <a:t>מספר רב של דוגמאות אימון</a:t>
          </a:r>
          <a:endParaRPr lang="en-US" sz="3600" kern="1200" dirty="0"/>
        </a:p>
      </dsp:txBody>
      <dsp:txXfrm>
        <a:off x="3125450" y="1608064"/>
        <a:ext cx="2677798" cy="1816522"/>
      </dsp:txXfrm>
    </dsp:sp>
    <dsp:sp modelId="{0399AA0B-9CBA-4214-B0AC-A42679281E34}">
      <dsp:nvSpPr>
        <dsp:cNvPr id="0" name=""/>
        <dsp:cNvSpPr/>
      </dsp:nvSpPr>
      <dsp:spPr>
        <a:xfrm>
          <a:off x="6051810" y="1509795"/>
          <a:ext cx="2874336" cy="2013060"/>
        </a:xfrm>
        <a:prstGeom prst="roundRect">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endParaRPr lang="en-US" sz="3600" kern="1200" dirty="0"/>
        </a:p>
      </dsp:txBody>
      <dsp:txXfrm>
        <a:off x="6150079" y="1608064"/>
        <a:ext cx="2677798" cy="1816522"/>
      </dsp:txXfrm>
    </dsp:sp>
    <dsp:sp modelId="{82B27316-025D-42C9-9630-93C8A7340149}">
      <dsp:nvSpPr>
        <dsp:cNvPr id="0" name=""/>
        <dsp:cNvSpPr/>
      </dsp:nvSpPr>
      <dsp:spPr>
        <a:xfrm>
          <a:off x="9076438" y="1509795"/>
          <a:ext cx="2874336" cy="2013060"/>
        </a:xfrm>
        <a:prstGeom prst="roundRect">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endParaRPr lang="en-US" sz="3600" kern="1200" dirty="0"/>
        </a:p>
      </dsp:txBody>
      <dsp:txXfrm>
        <a:off x="9174707" y="1608064"/>
        <a:ext cx="2677798" cy="181652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32499" cy="344489"/>
          </a:xfrm>
          <a:prstGeom prst="rect">
            <a:avLst/>
          </a:prstGeom>
        </p:spPr>
        <p:txBody>
          <a:bodyPr vert="horz" lIns="96359" tIns="48180" rIns="96359" bIns="48180" rtlCol="0"/>
          <a:lstStyle>
            <a:lvl1pPr algn="l">
              <a:defRPr sz="1300"/>
            </a:lvl1pPr>
          </a:lstStyle>
          <a:p>
            <a:endParaRPr/>
          </a:p>
        </p:txBody>
      </p:sp>
      <p:sp>
        <p:nvSpPr>
          <p:cNvPr id="3" name="Date Placeholder 2"/>
          <p:cNvSpPr>
            <a:spLocks noGrp="1"/>
          </p:cNvSpPr>
          <p:nvPr>
            <p:ph type="dt" sz="quarter" idx="1"/>
          </p:nvPr>
        </p:nvSpPr>
        <p:spPr>
          <a:xfrm>
            <a:off x="5663262" y="1"/>
            <a:ext cx="4332499" cy="344489"/>
          </a:xfrm>
          <a:prstGeom prst="rect">
            <a:avLst/>
          </a:prstGeom>
        </p:spPr>
        <p:txBody>
          <a:bodyPr vert="horz" lIns="96359" tIns="48180" rIns="96359" bIns="48180" rtlCol="0"/>
          <a:lstStyle>
            <a:lvl1pPr algn="r">
              <a:defRPr sz="1300"/>
            </a:lvl1pPr>
          </a:lstStyle>
          <a:p>
            <a:fld id="{59088EAF-6ECA-4616-85EF-35AA19C641F3}" type="datetimeFigureOut">
              <a:rPr lang="en-US"/>
              <a:t>12/23/2018</a:t>
            </a:fld>
            <a:endParaRPr/>
          </a:p>
        </p:txBody>
      </p:sp>
      <p:sp>
        <p:nvSpPr>
          <p:cNvPr id="4" name="Footer Placeholder 3"/>
          <p:cNvSpPr>
            <a:spLocks noGrp="1"/>
          </p:cNvSpPr>
          <p:nvPr>
            <p:ph type="ftr" sz="quarter" idx="2"/>
          </p:nvPr>
        </p:nvSpPr>
        <p:spPr>
          <a:xfrm>
            <a:off x="0" y="6521450"/>
            <a:ext cx="4332499" cy="344488"/>
          </a:xfrm>
          <a:prstGeom prst="rect">
            <a:avLst/>
          </a:prstGeom>
        </p:spPr>
        <p:txBody>
          <a:bodyPr vert="horz" lIns="96359" tIns="48180" rIns="96359" bIns="48180" rtlCol="0" anchor="b"/>
          <a:lstStyle>
            <a:lvl1pPr algn="l">
              <a:defRPr sz="1300"/>
            </a:lvl1pPr>
          </a:lstStyle>
          <a:p>
            <a:endParaRPr/>
          </a:p>
        </p:txBody>
      </p:sp>
      <p:sp>
        <p:nvSpPr>
          <p:cNvPr id="5" name="Slide Number Placeholder 4"/>
          <p:cNvSpPr>
            <a:spLocks noGrp="1"/>
          </p:cNvSpPr>
          <p:nvPr>
            <p:ph type="sldNum" sz="quarter" idx="3"/>
          </p:nvPr>
        </p:nvSpPr>
        <p:spPr>
          <a:xfrm>
            <a:off x="5663262" y="6521450"/>
            <a:ext cx="4332499" cy="344488"/>
          </a:xfrm>
          <a:prstGeom prst="rect">
            <a:avLst/>
          </a:prstGeom>
        </p:spPr>
        <p:txBody>
          <a:bodyPr vert="horz" lIns="96359" tIns="48180" rIns="96359" bIns="48180" rtlCol="0" anchor="b"/>
          <a:lstStyle>
            <a:lvl1pPr algn="r">
              <a:defRPr sz="13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32499" cy="343297"/>
          </a:xfrm>
          <a:prstGeom prst="rect">
            <a:avLst/>
          </a:prstGeom>
        </p:spPr>
        <p:txBody>
          <a:bodyPr vert="horz" lIns="96359" tIns="48180" rIns="96359" bIns="48180" rtlCol="0"/>
          <a:lstStyle>
            <a:lvl1pPr algn="l">
              <a:defRPr sz="1300"/>
            </a:lvl1pPr>
          </a:lstStyle>
          <a:p>
            <a:endParaRPr/>
          </a:p>
        </p:txBody>
      </p:sp>
      <p:sp>
        <p:nvSpPr>
          <p:cNvPr id="3" name="Date Placeholder 2"/>
          <p:cNvSpPr>
            <a:spLocks noGrp="1"/>
          </p:cNvSpPr>
          <p:nvPr>
            <p:ph type="dt" idx="1"/>
          </p:nvPr>
        </p:nvSpPr>
        <p:spPr>
          <a:xfrm>
            <a:off x="5663262" y="0"/>
            <a:ext cx="4332499" cy="343297"/>
          </a:xfrm>
          <a:prstGeom prst="rect">
            <a:avLst/>
          </a:prstGeom>
        </p:spPr>
        <p:txBody>
          <a:bodyPr vert="horz" lIns="96359" tIns="48180" rIns="96359" bIns="48180" rtlCol="0"/>
          <a:lstStyle>
            <a:lvl1pPr algn="r">
              <a:defRPr sz="1300"/>
            </a:lvl1pPr>
          </a:lstStyle>
          <a:p>
            <a:fld id="{3ABD2D7A-D230-4F91-BD59-0A39C2703BA8}" type="datetimeFigureOut">
              <a:rPr lang="en-US"/>
              <a:t>12/23/2018</a:t>
            </a:fld>
            <a:endParaRPr/>
          </a:p>
        </p:txBody>
      </p:sp>
      <p:sp>
        <p:nvSpPr>
          <p:cNvPr id="4" name="Slide Image Placeholder 3"/>
          <p:cNvSpPr>
            <a:spLocks noGrp="1" noRot="1" noChangeAspect="1"/>
          </p:cNvSpPr>
          <p:nvPr>
            <p:ph type="sldImg" idx="2"/>
          </p:nvPr>
        </p:nvSpPr>
        <p:spPr>
          <a:xfrm>
            <a:off x="2711450" y="514350"/>
            <a:ext cx="4576763" cy="2574925"/>
          </a:xfrm>
          <a:prstGeom prst="rect">
            <a:avLst/>
          </a:prstGeom>
          <a:noFill/>
          <a:ln w="12700">
            <a:solidFill>
              <a:prstClr val="black"/>
            </a:solidFill>
          </a:ln>
        </p:spPr>
        <p:txBody>
          <a:bodyPr vert="horz" lIns="96359" tIns="48180" rIns="96359" bIns="48180" rtlCol="0" anchor="ctr"/>
          <a:lstStyle/>
          <a:p>
            <a:endParaRPr/>
          </a:p>
        </p:txBody>
      </p:sp>
      <p:sp>
        <p:nvSpPr>
          <p:cNvPr id="5" name="Notes Placeholder 4"/>
          <p:cNvSpPr>
            <a:spLocks noGrp="1"/>
          </p:cNvSpPr>
          <p:nvPr>
            <p:ph type="body" sz="quarter" idx="3"/>
          </p:nvPr>
        </p:nvSpPr>
        <p:spPr>
          <a:xfrm>
            <a:off x="999808" y="3261321"/>
            <a:ext cx="7998460" cy="3089672"/>
          </a:xfrm>
          <a:prstGeom prst="rect">
            <a:avLst/>
          </a:prstGeom>
        </p:spPr>
        <p:txBody>
          <a:bodyPr vert="horz" lIns="96359" tIns="48180" rIns="96359" bIns="4818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6521450"/>
            <a:ext cx="4332499" cy="343297"/>
          </a:xfrm>
          <a:prstGeom prst="rect">
            <a:avLst/>
          </a:prstGeom>
        </p:spPr>
        <p:txBody>
          <a:bodyPr vert="horz" lIns="96359" tIns="48180" rIns="96359" bIns="48180" rtlCol="0" anchor="b"/>
          <a:lstStyle>
            <a:lvl1pPr algn="l">
              <a:defRPr sz="1300"/>
            </a:lvl1pPr>
          </a:lstStyle>
          <a:p>
            <a:endParaRPr/>
          </a:p>
        </p:txBody>
      </p:sp>
      <p:sp>
        <p:nvSpPr>
          <p:cNvPr id="7" name="Slide Number Placeholder 6"/>
          <p:cNvSpPr>
            <a:spLocks noGrp="1"/>
          </p:cNvSpPr>
          <p:nvPr>
            <p:ph type="sldNum" sz="quarter" idx="5"/>
          </p:nvPr>
        </p:nvSpPr>
        <p:spPr>
          <a:xfrm>
            <a:off x="5663262" y="6521450"/>
            <a:ext cx="4332499" cy="343297"/>
          </a:xfrm>
          <a:prstGeom prst="rect">
            <a:avLst/>
          </a:prstGeom>
        </p:spPr>
        <p:txBody>
          <a:bodyPr vert="horz" lIns="96359" tIns="48180" rIns="96359" bIns="48180" rtlCol="0" anchor="b"/>
          <a:lstStyle>
            <a:lvl1pPr algn="r">
              <a:defRPr sz="13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F93199CD-3E1B-4AE6-990F-76F925F5EA9F}" type="slidenum">
              <a:rPr lang="he-IL" smtClean="0"/>
              <a:t>1</a:t>
            </a:fld>
            <a:endParaRPr lang="he-IL"/>
          </a:p>
        </p:txBody>
      </p:sp>
    </p:spTree>
    <p:extLst>
      <p:ext uri="{BB962C8B-B14F-4D97-AF65-F5344CB8AC3E}">
        <p14:creationId xmlns:p14="http://schemas.microsoft.com/office/powerpoint/2010/main" val="3351443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F93199CD-3E1B-4AE6-990F-76F925F5EA9F}" type="slidenum">
              <a:rPr lang="he-IL" smtClean="0"/>
              <a:t>10</a:t>
            </a:fld>
            <a:endParaRPr lang="he-IL"/>
          </a:p>
        </p:txBody>
      </p:sp>
    </p:spTree>
    <p:extLst>
      <p:ext uri="{BB962C8B-B14F-4D97-AF65-F5344CB8AC3E}">
        <p14:creationId xmlns:p14="http://schemas.microsoft.com/office/powerpoint/2010/main" val="34914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dirty="0" smtClean="0"/>
              <a:t>יש בעיה,</a:t>
            </a:r>
            <a:r>
              <a:rPr lang="he-IL" baseline="0" dirty="0" smtClean="0"/>
              <a:t> אלגוריתם </a:t>
            </a:r>
            <a:r>
              <a:rPr lang="en-US" baseline="0" dirty="0" smtClean="0"/>
              <a:t> KNN</a:t>
            </a:r>
            <a:r>
              <a:rPr lang="he-IL" baseline="0" dirty="0" smtClean="0"/>
              <a:t> יודע אם מוגדר באופן ברור מה המרחק בין הדוגמאות שהוא עובד איתן – ואצלנו הדוגמאות הן תמונות של כתב יד</a:t>
            </a:r>
            <a:endParaRPr lang="he-IL" dirty="0"/>
          </a:p>
        </p:txBody>
      </p:sp>
      <p:sp>
        <p:nvSpPr>
          <p:cNvPr id="4" name="Slide Number Placeholder 3"/>
          <p:cNvSpPr>
            <a:spLocks noGrp="1"/>
          </p:cNvSpPr>
          <p:nvPr>
            <p:ph type="sldNum" sz="quarter" idx="10"/>
          </p:nvPr>
        </p:nvSpPr>
        <p:spPr/>
        <p:txBody>
          <a:bodyPr/>
          <a:lstStyle/>
          <a:p>
            <a:fld id="{F93199CD-3E1B-4AE6-990F-76F925F5EA9F}" type="slidenum">
              <a:rPr lang="he-IL" smtClean="0"/>
              <a:t>11</a:t>
            </a:fld>
            <a:endParaRPr lang="he-IL"/>
          </a:p>
        </p:txBody>
      </p:sp>
    </p:spTree>
    <p:extLst>
      <p:ext uri="{BB962C8B-B14F-4D97-AF65-F5344CB8AC3E}">
        <p14:creationId xmlns:p14="http://schemas.microsoft.com/office/powerpoint/2010/main" val="3014733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F93199CD-3E1B-4AE6-990F-76F925F5EA9F}" type="slidenum">
              <a:rPr lang="he-IL" smtClean="0"/>
              <a:t>12</a:t>
            </a:fld>
            <a:endParaRPr lang="he-IL"/>
          </a:p>
        </p:txBody>
      </p:sp>
    </p:spTree>
    <p:extLst>
      <p:ext uri="{BB962C8B-B14F-4D97-AF65-F5344CB8AC3E}">
        <p14:creationId xmlns:p14="http://schemas.microsoft.com/office/powerpoint/2010/main" val="1733254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F93199CD-3E1B-4AE6-990F-76F925F5EA9F}" type="slidenum">
              <a:rPr lang="he-IL" smtClean="0"/>
              <a:t>13</a:t>
            </a:fld>
            <a:endParaRPr lang="he-IL"/>
          </a:p>
        </p:txBody>
      </p:sp>
    </p:spTree>
    <p:extLst>
      <p:ext uri="{BB962C8B-B14F-4D97-AF65-F5344CB8AC3E}">
        <p14:creationId xmlns:p14="http://schemas.microsoft.com/office/powerpoint/2010/main" val="195493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F93199CD-3E1B-4AE6-990F-76F925F5EA9F}" type="slidenum">
              <a:rPr lang="he-IL" smtClean="0"/>
              <a:t>14</a:t>
            </a:fld>
            <a:endParaRPr lang="he-IL"/>
          </a:p>
        </p:txBody>
      </p:sp>
    </p:spTree>
    <p:extLst>
      <p:ext uri="{BB962C8B-B14F-4D97-AF65-F5344CB8AC3E}">
        <p14:creationId xmlns:p14="http://schemas.microsoft.com/office/powerpoint/2010/main" val="2424572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F93199CD-3E1B-4AE6-990F-76F925F5EA9F}" type="slidenum">
              <a:rPr lang="he-IL" smtClean="0"/>
              <a:t>15</a:t>
            </a:fld>
            <a:endParaRPr lang="he-IL"/>
          </a:p>
        </p:txBody>
      </p:sp>
    </p:spTree>
    <p:extLst>
      <p:ext uri="{BB962C8B-B14F-4D97-AF65-F5344CB8AC3E}">
        <p14:creationId xmlns:p14="http://schemas.microsoft.com/office/powerpoint/2010/main" val="2982305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F93199CD-3E1B-4AE6-990F-76F925F5EA9F}" type="slidenum">
              <a:rPr lang="he-IL" smtClean="0"/>
              <a:t>16</a:t>
            </a:fld>
            <a:endParaRPr lang="he-IL"/>
          </a:p>
        </p:txBody>
      </p:sp>
    </p:spTree>
    <p:extLst>
      <p:ext uri="{BB962C8B-B14F-4D97-AF65-F5344CB8AC3E}">
        <p14:creationId xmlns:p14="http://schemas.microsoft.com/office/powerpoint/2010/main" val="651011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F93199CD-3E1B-4AE6-990F-76F925F5EA9F}" type="slidenum">
              <a:rPr lang="he-IL" smtClean="0"/>
              <a:t>17</a:t>
            </a:fld>
            <a:endParaRPr lang="he-IL"/>
          </a:p>
        </p:txBody>
      </p:sp>
    </p:spTree>
    <p:extLst>
      <p:ext uri="{BB962C8B-B14F-4D97-AF65-F5344CB8AC3E}">
        <p14:creationId xmlns:p14="http://schemas.microsoft.com/office/powerpoint/2010/main" val="3493149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F93199CD-3E1B-4AE6-990F-76F925F5EA9F}" type="slidenum">
              <a:rPr lang="he-IL" smtClean="0"/>
              <a:t>18</a:t>
            </a:fld>
            <a:endParaRPr lang="he-IL"/>
          </a:p>
        </p:txBody>
      </p:sp>
    </p:spTree>
    <p:extLst>
      <p:ext uri="{BB962C8B-B14F-4D97-AF65-F5344CB8AC3E}">
        <p14:creationId xmlns:p14="http://schemas.microsoft.com/office/powerpoint/2010/main" val="42168161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F93199CD-3E1B-4AE6-990F-76F925F5EA9F}" type="slidenum">
              <a:rPr lang="he-IL" smtClean="0"/>
              <a:t>19</a:t>
            </a:fld>
            <a:endParaRPr lang="he-IL"/>
          </a:p>
        </p:txBody>
      </p:sp>
    </p:spTree>
    <p:extLst>
      <p:ext uri="{BB962C8B-B14F-4D97-AF65-F5344CB8AC3E}">
        <p14:creationId xmlns:p14="http://schemas.microsoft.com/office/powerpoint/2010/main" val="3650059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F93199CD-3E1B-4AE6-990F-76F925F5EA9F}" type="slidenum">
              <a:rPr lang="he-IL" smtClean="0"/>
              <a:t>2</a:t>
            </a:fld>
            <a:endParaRPr lang="he-IL"/>
          </a:p>
        </p:txBody>
      </p:sp>
    </p:spTree>
    <p:extLst>
      <p:ext uri="{BB962C8B-B14F-4D97-AF65-F5344CB8AC3E}">
        <p14:creationId xmlns:p14="http://schemas.microsoft.com/office/powerpoint/2010/main" val="566280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F93199CD-3E1B-4AE6-990F-76F925F5EA9F}" type="slidenum">
              <a:rPr lang="he-IL" smtClean="0"/>
              <a:t>20</a:t>
            </a:fld>
            <a:endParaRPr lang="he-IL"/>
          </a:p>
        </p:txBody>
      </p:sp>
    </p:spTree>
    <p:extLst>
      <p:ext uri="{BB962C8B-B14F-4D97-AF65-F5344CB8AC3E}">
        <p14:creationId xmlns:p14="http://schemas.microsoft.com/office/powerpoint/2010/main" val="2466398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F93199CD-3E1B-4AE6-990F-76F925F5EA9F}" type="slidenum">
              <a:rPr lang="he-IL" smtClean="0"/>
              <a:t>21</a:t>
            </a:fld>
            <a:endParaRPr lang="he-IL"/>
          </a:p>
        </p:txBody>
      </p:sp>
    </p:spTree>
    <p:extLst>
      <p:ext uri="{BB962C8B-B14F-4D97-AF65-F5344CB8AC3E}">
        <p14:creationId xmlns:p14="http://schemas.microsoft.com/office/powerpoint/2010/main" val="1046668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F93199CD-3E1B-4AE6-990F-76F925F5EA9F}" type="slidenum">
              <a:rPr lang="he-IL" smtClean="0"/>
              <a:t>22</a:t>
            </a:fld>
            <a:endParaRPr lang="he-IL"/>
          </a:p>
        </p:txBody>
      </p:sp>
    </p:spTree>
    <p:extLst>
      <p:ext uri="{BB962C8B-B14F-4D97-AF65-F5344CB8AC3E}">
        <p14:creationId xmlns:p14="http://schemas.microsoft.com/office/powerpoint/2010/main" val="1158769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F93199CD-3E1B-4AE6-990F-76F925F5EA9F}" type="slidenum">
              <a:rPr lang="he-IL" smtClean="0"/>
              <a:t>23</a:t>
            </a:fld>
            <a:endParaRPr lang="he-IL"/>
          </a:p>
        </p:txBody>
      </p:sp>
    </p:spTree>
    <p:extLst>
      <p:ext uri="{BB962C8B-B14F-4D97-AF65-F5344CB8AC3E}">
        <p14:creationId xmlns:p14="http://schemas.microsoft.com/office/powerpoint/2010/main" val="8534054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F93199CD-3E1B-4AE6-990F-76F925F5EA9F}" type="slidenum">
              <a:rPr lang="he-IL" smtClean="0"/>
              <a:t>24</a:t>
            </a:fld>
            <a:endParaRPr lang="he-IL"/>
          </a:p>
        </p:txBody>
      </p:sp>
    </p:spTree>
    <p:extLst>
      <p:ext uri="{BB962C8B-B14F-4D97-AF65-F5344CB8AC3E}">
        <p14:creationId xmlns:p14="http://schemas.microsoft.com/office/powerpoint/2010/main" val="1574523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F93199CD-3E1B-4AE6-990F-76F925F5EA9F}" type="slidenum">
              <a:rPr lang="he-IL" smtClean="0"/>
              <a:t>25</a:t>
            </a:fld>
            <a:endParaRPr lang="he-IL"/>
          </a:p>
        </p:txBody>
      </p:sp>
    </p:spTree>
    <p:extLst>
      <p:ext uri="{BB962C8B-B14F-4D97-AF65-F5344CB8AC3E}">
        <p14:creationId xmlns:p14="http://schemas.microsoft.com/office/powerpoint/2010/main" val="3718112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F93199CD-3E1B-4AE6-990F-76F925F5EA9F}" type="slidenum">
              <a:rPr lang="he-IL" smtClean="0"/>
              <a:t>26</a:t>
            </a:fld>
            <a:endParaRPr lang="he-IL"/>
          </a:p>
        </p:txBody>
      </p:sp>
    </p:spTree>
    <p:extLst>
      <p:ext uri="{BB962C8B-B14F-4D97-AF65-F5344CB8AC3E}">
        <p14:creationId xmlns:p14="http://schemas.microsoft.com/office/powerpoint/2010/main" val="958262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F93199CD-3E1B-4AE6-990F-76F925F5EA9F}" type="slidenum">
              <a:rPr lang="he-IL" smtClean="0"/>
              <a:t>27</a:t>
            </a:fld>
            <a:endParaRPr lang="he-IL"/>
          </a:p>
        </p:txBody>
      </p:sp>
    </p:spTree>
    <p:extLst>
      <p:ext uri="{BB962C8B-B14F-4D97-AF65-F5344CB8AC3E}">
        <p14:creationId xmlns:p14="http://schemas.microsoft.com/office/powerpoint/2010/main" val="32796258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F93199CD-3E1B-4AE6-990F-76F925F5EA9F}" type="slidenum">
              <a:rPr lang="he-IL" smtClean="0"/>
              <a:t>28</a:t>
            </a:fld>
            <a:endParaRPr lang="he-IL"/>
          </a:p>
        </p:txBody>
      </p:sp>
    </p:spTree>
    <p:extLst>
      <p:ext uri="{BB962C8B-B14F-4D97-AF65-F5344CB8AC3E}">
        <p14:creationId xmlns:p14="http://schemas.microsoft.com/office/powerpoint/2010/main" val="26833796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מציין מיקום של הערות 2"/>
              <p:cNvSpPr>
                <a:spLocks noGrp="1"/>
              </p:cNvSpPr>
              <p:nvPr>
                <p:ph type="body" idx="1"/>
              </p:nvPr>
            </p:nvSpPr>
            <p:spPr/>
            <p:txBody>
              <a:bodyPr/>
              <a:lstStyle/>
              <a:p>
                <a:pPr rtl="1"/>
                <a:r>
                  <a:rPr lang="he-IL" sz="1300" dirty="0"/>
                  <a:t>ב</a:t>
                </a:r>
                <a:r>
                  <a:rPr lang="en-US" sz="1300" dirty="0"/>
                  <a:t>MNIST</a:t>
                </a:r>
                <a:r>
                  <a:rPr lang="he-IL" sz="1300" dirty="0"/>
                  <a:t> השיטה הגיעה להתכנסות (אזור של רמה בגרף) לאחר סיווג של 50 דוגמאות ע"י המומחה בשימוש ב</a:t>
                </a:r>
                <a14:m>
                  <m:oMath xmlns:m="http://schemas.openxmlformats.org/officeDocument/2006/math">
                    <m:sSub>
                      <m:sSubPr>
                        <m:ctrlPr>
                          <a:rPr lang="en-US" sz="1300" i="1">
                            <a:latin typeface="Cambria Math" panose="02040503050406030204" pitchFamily="18" charset="0"/>
                          </a:rPr>
                        </m:ctrlPr>
                      </m:sSubPr>
                      <m:e>
                        <m:r>
                          <m:rPr>
                            <m:sty m:val="p"/>
                          </m:rPr>
                          <a:rPr lang="en-US" sz="1300">
                            <a:latin typeface="Cambria Math" panose="02040503050406030204" pitchFamily="18" charset="0"/>
                          </a:rPr>
                          <m:t>AL</m:t>
                        </m:r>
                      </m:e>
                      <m:sub>
                        <m:r>
                          <a:rPr lang="en-US" sz="1300">
                            <a:latin typeface="Cambria Math" panose="02040503050406030204" pitchFamily="18" charset="0"/>
                          </a:rPr>
                          <m:t>2</m:t>
                        </m:r>
                      </m:sub>
                    </m:sSub>
                  </m:oMath>
                </a14:m>
                <a:r>
                  <a:rPr lang="he-IL" sz="1300" dirty="0"/>
                  <a:t>. תופעה דומה נרשמה גם בבנגלית </a:t>
                </a:r>
                <a:r>
                  <a:rPr lang="he-IL" sz="1300" dirty="0" err="1"/>
                  <a:t>ובדוונאגרי</a:t>
                </a:r>
                <a:r>
                  <a:rPr lang="he-IL" sz="1300" dirty="0"/>
                  <a:t> רק כאשר היו 100 </a:t>
                </a:r>
                <a:r>
                  <a:rPr lang="he-IL" sz="1300" dirty="0" err="1"/>
                  <a:t>איטרציות</a:t>
                </a:r>
                <a:r>
                  <a:rPr lang="he-IL" sz="1300" dirty="0"/>
                  <a:t>. תוצאות אלה מצביעות על נוכחות של אשכולות עם דוגמאות מעטות יחסית, אשר לא ניתן להגיע אליהן באמצעות הפצת תוויות בגרף כתוצאה מכך שיש להם מספר קטן של שכנים והשכן שקרוב אליהם ביותר יותר קרוב לצמתים אחרים.</a:t>
                </a:r>
              </a:p>
              <a:p>
                <a:pPr rtl="1"/>
                <a:endParaRPr lang="he-IL" sz="1300" dirty="0"/>
              </a:p>
              <a:p>
                <a:pPr rtl="1"/>
                <a:r>
                  <a:rPr lang="he-IL" sz="1300" dirty="0"/>
                  <a:t>עניין מעניין נוסף, הוא שרוב הסיווגים שנובעים מהפצה נרשמו </a:t>
                </a:r>
                <a:r>
                  <a:rPr lang="he-IL" sz="1300" dirty="0" err="1"/>
                  <a:t>באיטרציות</a:t>
                </a:r>
                <a:r>
                  <a:rPr lang="he-IL" sz="1300" dirty="0"/>
                  <a:t> הראשונות, זאת משום שהדוגמאות הראשונות שייכות לאשכולות גדולים יחסית. </a:t>
                </a:r>
                <a:endParaRPr lang="en-US" sz="1300" dirty="0"/>
              </a:p>
            </p:txBody>
          </p:sp>
        </mc:Choice>
        <mc:Fallback xmlns="">
          <p:sp>
            <p:nvSpPr>
              <p:cNvPr id="3" name="מציין מיקום של הערות 2"/>
              <p:cNvSpPr>
                <a:spLocks noGrp="1"/>
              </p:cNvSpPr>
              <p:nvPr>
                <p:ph type="body" idx="1"/>
              </p:nvPr>
            </p:nvSpPr>
            <p:spPr/>
            <p:txBody>
              <a:bodyPr/>
              <a:lstStyle/>
              <a:p>
                <a:pPr rtl="1"/>
                <a:r>
                  <a:rPr lang="he-IL" sz="1200" kern="1200" dirty="0" smtClean="0">
                    <a:solidFill>
                      <a:schemeClr val="tx1"/>
                    </a:solidFill>
                    <a:effectLst/>
                    <a:latin typeface="+mn-lt"/>
                    <a:ea typeface="+mn-ea"/>
                    <a:cs typeface="+mn-cs"/>
                  </a:rPr>
                  <a:t>ב</a:t>
                </a:r>
                <a:r>
                  <a:rPr lang="en-US" sz="1200" kern="1200" dirty="0">
                    <a:solidFill>
                      <a:schemeClr val="tx1"/>
                    </a:solidFill>
                    <a:effectLst/>
                    <a:latin typeface="+mn-lt"/>
                    <a:ea typeface="+mn-ea"/>
                    <a:cs typeface="+mn-cs"/>
                  </a:rPr>
                  <a:t>MNIST</a:t>
                </a:r>
                <a:r>
                  <a:rPr lang="he-IL" sz="1200" kern="1200" dirty="0">
                    <a:solidFill>
                      <a:schemeClr val="tx1"/>
                    </a:solidFill>
                    <a:effectLst/>
                    <a:latin typeface="+mn-lt"/>
                    <a:ea typeface="+mn-ea"/>
                    <a:cs typeface="+mn-cs"/>
                  </a:rPr>
                  <a:t> השיטה הגיעה להתכנסות (אזור של רמה בגרף) לאחר סיווג של 50 דוגמאות ע"י המומחה בשימוש ב</a:t>
                </a:r>
                <a:r>
                  <a:rPr lang="en-US" sz="1200" i="0" kern="1200">
                    <a:solidFill>
                      <a:schemeClr val="tx1"/>
                    </a:solidFill>
                    <a:effectLst/>
                    <a:latin typeface="+mn-lt"/>
                    <a:ea typeface="+mn-ea"/>
                    <a:cs typeface="+mn-cs"/>
                  </a:rPr>
                  <a:t>AL_2</a:t>
                </a:r>
                <a:r>
                  <a:rPr lang="he-IL" sz="1200" kern="1200" dirty="0">
                    <a:solidFill>
                      <a:schemeClr val="tx1"/>
                    </a:solidFill>
                    <a:effectLst/>
                    <a:latin typeface="+mn-lt"/>
                    <a:ea typeface="+mn-ea"/>
                    <a:cs typeface="+mn-cs"/>
                  </a:rPr>
                  <a:t>. תופעה דומה נרשמה גם בבנגלית </a:t>
                </a:r>
                <a:r>
                  <a:rPr lang="he-IL" sz="1200" kern="1200" dirty="0" err="1">
                    <a:solidFill>
                      <a:schemeClr val="tx1"/>
                    </a:solidFill>
                    <a:effectLst/>
                    <a:latin typeface="+mn-lt"/>
                    <a:ea typeface="+mn-ea"/>
                    <a:cs typeface="+mn-cs"/>
                  </a:rPr>
                  <a:t>ובדוונאגרי</a:t>
                </a:r>
                <a:r>
                  <a:rPr lang="he-IL" sz="1200" kern="1200" dirty="0">
                    <a:solidFill>
                      <a:schemeClr val="tx1"/>
                    </a:solidFill>
                    <a:effectLst/>
                    <a:latin typeface="+mn-lt"/>
                    <a:ea typeface="+mn-ea"/>
                    <a:cs typeface="+mn-cs"/>
                  </a:rPr>
                  <a:t> רק כאשר היו 100 </a:t>
                </a:r>
                <a:r>
                  <a:rPr lang="he-IL" sz="1200" kern="1200" dirty="0" err="1">
                    <a:solidFill>
                      <a:schemeClr val="tx1"/>
                    </a:solidFill>
                    <a:effectLst/>
                    <a:latin typeface="+mn-lt"/>
                    <a:ea typeface="+mn-ea"/>
                    <a:cs typeface="+mn-cs"/>
                  </a:rPr>
                  <a:t>איטרציות</a:t>
                </a:r>
                <a:r>
                  <a:rPr lang="he-IL" sz="1200" kern="1200" dirty="0">
                    <a:solidFill>
                      <a:schemeClr val="tx1"/>
                    </a:solidFill>
                    <a:effectLst/>
                    <a:latin typeface="+mn-lt"/>
                    <a:ea typeface="+mn-ea"/>
                    <a:cs typeface="+mn-cs"/>
                  </a:rPr>
                  <a:t>. תוצאות אלה מצביעות על נוכחות של אשכולות עם דוגמאות מעטות יחסית, אשר לא ניתן להגיע אליהן באמצעות הפצת תוויות בגרף כתוצאה מכך שיש להם מספר קטן של שכנים והשכן שקרוב אליהם ביותר יותר קרוב לצמתים אחרים</a:t>
                </a:r>
                <a:r>
                  <a:rPr lang="he-IL" sz="1200" kern="1200" dirty="0" smtClean="0">
                    <a:solidFill>
                      <a:schemeClr val="tx1"/>
                    </a:solidFill>
                    <a:effectLst/>
                    <a:latin typeface="+mn-lt"/>
                    <a:ea typeface="+mn-ea"/>
                    <a:cs typeface="+mn-cs"/>
                  </a:rPr>
                  <a:t>.</a:t>
                </a:r>
              </a:p>
              <a:p>
                <a:pPr rtl="1"/>
                <a:endParaRPr lang="he-IL"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עניין מעניין נוסף, הוא שרוב הסיווגים שנובעים מהפצה נרשמו </a:t>
                </a:r>
                <a:r>
                  <a:rPr lang="he-IL" sz="1200" kern="1200" dirty="0" err="1" smtClean="0">
                    <a:solidFill>
                      <a:schemeClr val="tx1"/>
                    </a:solidFill>
                    <a:effectLst/>
                    <a:latin typeface="+mn-lt"/>
                    <a:ea typeface="+mn-ea"/>
                    <a:cs typeface="+mn-cs"/>
                  </a:rPr>
                  <a:t>באיטרציות</a:t>
                </a:r>
                <a:r>
                  <a:rPr lang="he-IL" sz="1200" kern="1200" dirty="0" smtClean="0">
                    <a:solidFill>
                      <a:schemeClr val="tx1"/>
                    </a:solidFill>
                    <a:effectLst/>
                    <a:latin typeface="+mn-lt"/>
                    <a:ea typeface="+mn-ea"/>
                    <a:cs typeface="+mn-cs"/>
                  </a:rPr>
                  <a:t> הראשונות, זאת משום שהדוגמאות הראשונות שייכות לאשכולות גדולים יחסית. </a:t>
                </a:r>
                <a:endParaRPr lang="en-US" sz="1200" kern="1200" dirty="0">
                  <a:solidFill>
                    <a:schemeClr val="tx1"/>
                  </a:solidFill>
                  <a:effectLst/>
                  <a:latin typeface="+mn-lt"/>
                  <a:ea typeface="+mn-ea"/>
                  <a:cs typeface="+mn-cs"/>
                </a:endParaRPr>
              </a:p>
            </p:txBody>
          </p:sp>
        </mc:Fallback>
      </mc:AlternateContent>
      <p:sp>
        <p:nvSpPr>
          <p:cNvPr id="4" name="מציין מיקום של מספר שקופית 3"/>
          <p:cNvSpPr>
            <a:spLocks noGrp="1"/>
          </p:cNvSpPr>
          <p:nvPr>
            <p:ph type="sldNum" sz="quarter" idx="10"/>
          </p:nvPr>
        </p:nvSpPr>
        <p:spPr/>
        <p:txBody>
          <a:bodyPr/>
          <a:lstStyle/>
          <a:p>
            <a:fld id="{F93199CD-3E1B-4AE6-990F-76F925F5EA9F}" type="slidenum">
              <a:rPr lang="he-IL" smtClean="0"/>
              <a:t>29</a:t>
            </a:fld>
            <a:endParaRPr lang="he-IL"/>
          </a:p>
        </p:txBody>
      </p:sp>
    </p:spTree>
    <p:extLst>
      <p:ext uri="{BB962C8B-B14F-4D97-AF65-F5344CB8AC3E}">
        <p14:creationId xmlns:p14="http://schemas.microsoft.com/office/powerpoint/2010/main" val="2774412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smtClean="0"/>
              <a:t>ננסה למצוא דרך לייצר</a:t>
            </a:r>
            <a:r>
              <a:rPr lang="he-IL" baseline="0" dirty="0" smtClean="0"/>
              <a:t> אלגוריתם למידה אשר דורש מעט דוגמאות אימון יחסית</a:t>
            </a:r>
            <a:endParaRPr lang="he-IL" dirty="0"/>
          </a:p>
        </p:txBody>
      </p:sp>
      <p:sp>
        <p:nvSpPr>
          <p:cNvPr id="4" name="Slide Number Placeholder 3"/>
          <p:cNvSpPr>
            <a:spLocks noGrp="1"/>
          </p:cNvSpPr>
          <p:nvPr>
            <p:ph type="sldNum" sz="quarter" idx="10"/>
          </p:nvPr>
        </p:nvSpPr>
        <p:spPr/>
        <p:txBody>
          <a:bodyPr/>
          <a:lstStyle/>
          <a:p>
            <a:fld id="{F93199CD-3E1B-4AE6-990F-76F925F5EA9F}" type="slidenum">
              <a:rPr lang="he-IL" smtClean="0"/>
              <a:t>3</a:t>
            </a:fld>
            <a:endParaRPr lang="he-IL"/>
          </a:p>
        </p:txBody>
      </p:sp>
    </p:spTree>
    <p:extLst>
      <p:ext uri="{BB962C8B-B14F-4D97-AF65-F5344CB8AC3E}">
        <p14:creationId xmlns:p14="http://schemas.microsoft.com/office/powerpoint/2010/main" val="42226532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F93199CD-3E1B-4AE6-990F-76F925F5EA9F}" type="slidenum">
              <a:rPr lang="he-IL" smtClean="0"/>
              <a:t>30</a:t>
            </a:fld>
            <a:endParaRPr lang="he-IL"/>
          </a:p>
        </p:txBody>
      </p:sp>
    </p:spTree>
    <p:extLst>
      <p:ext uri="{BB962C8B-B14F-4D97-AF65-F5344CB8AC3E}">
        <p14:creationId xmlns:p14="http://schemas.microsoft.com/office/powerpoint/2010/main" val="10966605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F93199CD-3E1B-4AE6-990F-76F925F5EA9F}" type="slidenum">
              <a:rPr lang="he-IL" smtClean="0"/>
              <a:t>31</a:t>
            </a:fld>
            <a:endParaRPr lang="he-IL"/>
          </a:p>
        </p:txBody>
      </p:sp>
    </p:spTree>
    <p:extLst>
      <p:ext uri="{BB962C8B-B14F-4D97-AF65-F5344CB8AC3E}">
        <p14:creationId xmlns:p14="http://schemas.microsoft.com/office/powerpoint/2010/main" val="23146304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he-IL" sz="1300" dirty="0"/>
              <a:t>נוכל להבחין כי ככל שמספר הדוגמאות עליהם אנו עובדים גדול יותר כך גדל אחוז הדיוק.</a:t>
            </a:r>
          </a:p>
          <a:p>
            <a:pPr algn="r" rtl="1"/>
            <a:r>
              <a:rPr lang="he-IL" sz="1300" dirty="0"/>
              <a:t>ככל שהערך </a:t>
            </a:r>
            <a:r>
              <a:rPr lang="en-US" sz="1300" dirty="0"/>
              <a:t>TakeByL2</a:t>
            </a:r>
            <a:r>
              <a:rPr lang="he-IL" sz="1300" dirty="0"/>
              <a:t> הוא קרוב יותר להיות סך כל דוגמאות האימון כך אנו מקבלים אחוז דיוק גדול יותר, </a:t>
            </a:r>
          </a:p>
          <a:p>
            <a:pPr algn="r" rtl="1"/>
            <a:endParaRPr lang="he-IL" sz="1300" dirty="0"/>
          </a:p>
          <a:p>
            <a:pPr algn="r" rtl="1"/>
            <a:r>
              <a:rPr lang="he-IL" sz="1300" dirty="0"/>
              <a:t>מעניין לראות כי כבר באמצעות 18 דוגמאות שיסווגו ע"י המומחה אנו מקבלים אחוז דיוק של 91 כאשר מדובר על 100 דוגמאות אימון בלבד.</a:t>
            </a:r>
            <a:endParaRPr lang="en-US" sz="1300" dirty="0"/>
          </a:p>
        </p:txBody>
      </p:sp>
      <p:sp>
        <p:nvSpPr>
          <p:cNvPr id="4" name="Slide Number Placeholder 3"/>
          <p:cNvSpPr>
            <a:spLocks noGrp="1"/>
          </p:cNvSpPr>
          <p:nvPr>
            <p:ph type="sldNum" sz="quarter" idx="10"/>
          </p:nvPr>
        </p:nvSpPr>
        <p:spPr/>
        <p:txBody>
          <a:bodyPr/>
          <a:lstStyle/>
          <a:p>
            <a:fld id="{F93199CD-3E1B-4AE6-990F-76F925F5EA9F}" type="slidenum">
              <a:rPr lang="he-IL" smtClean="0"/>
              <a:t>32</a:t>
            </a:fld>
            <a:endParaRPr lang="he-IL"/>
          </a:p>
        </p:txBody>
      </p:sp>
    </p:spTree>
    <p:extLst>
      <p:ext uri="{BB962C8B-B14F-4D97-AF65-F5344CB8AC3E}">
        <p14:creationId xmlns:p14="http://schemas.microsoft.com/office/powerpoint/2010/main" val="39952229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sz="1300" dirty="0"/>
          </a:p>
        </p:txBody>
      </p:sp>
      <p:sp>
        <p:nvSpPr>
          <p:cNvPr id="4" name="Slide Number Placeholder 3"/>
          <p:cNvSpPr>
            <a:spLocks noGrp="1"/>
          </p:cNvSpPr>
          <p:nvPr>
            <p:ph type="sldNum" sz="quarter" idx="10"/>
          </p:nvPr>
        </p:nvSpPr>
        <p:spPr/>
        <p:txBody>
          <a:bodyPr/>
          <a:lstStyle/>
          <a:p>
            <a:fld id="{F93199CD-3E1B-4AE6-990F-76F925F5EA9F}" type="slidenum">
              <a:rPr lang="he-IL" smtClean="0"/>
              <a:t>33</a:t>
            </a:fld>
            <a:endParaRPr lang="he-IL"/>
          </a:p>
        </p:txBody>
      </p:sp>
    </p:spTree>
    <p:extLst>
      <p:ext uri="{BB962C8B-B14F-4D97-AF65-F5344CB8AC3E}">
        <p14:creationId xmlns:p14="http://schemas.microsoft.com/office/powerpoint/2010/main" val="158309645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sz="1300" dirty="0"/>
          </a:p>
        </p:txBody>
      </p:sp>
      <p:sp>
        <p:nvSpPr>
          <p:cNvPr id="4" name="Slide Number Placeholder 3"/>
          <p:cNvSpPr>
            <a:spLocks noGrp="1"/>
          </p:cNvSpPr>
          <p:nvPr>
            <p:ph type="sldNum" sz="quarter" idx="10"/>
          </p:nvPr>
        </p:nvSpPr>
        <p:spPr/>
        <p:txBody>
          <a:bodyPr/>
          <a:lstStyle/>
          <a:p>
            <a:fld id="{F93199CD-3E1B-4AE6-990F-76F925F5EA9F}" type="slidenum">
              <a:rPr lang="he-IL" smtClean="0"/>
              <a:t>34</a:t>
            </a:fld>
            <a:endParaRPr lang="he-IL"/>
          </a:p>
        </p:txBody>
      </p:sp>
    </p:spTree>
    <p:extLst>
      <p:ext uri="{BB962C8B-B14F-4D97-AF65-F5344CB8AC3E}">
        <p14:creationId xmlns:p14="http://schemas.microsoft.com/office/powerpoint/2010/main" val="40109828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F93199CD-3E1B-4AE6-990F-76F925F5EA9F}" type="slidenum">
              <a:rPr lang="he-IL" smtClean="0"/>
              <a:t>35</a:t>
            </a:fld>
            <a:endParaRPr lang="he-IL"/>
          </a:p>
        </p:txBody>
      </p:sp>
    </p:spTree>
    <p:extLst>
      <p:ext uri="{BB962C8B-B14F-4D97-AF65-F5344CB8AC3E}">
        <p14:creationId xmlns:p14="http://schemas.microsoft.com/office/powerpoint/2010/main" val="16705787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F93199CD-3E1B-4AE6-990F-76F925F5EA9F}" type="slidenum">
              <a:rPr lang="he-IL" smtClean="0"/>
              <a:t>36</a:t>
            </a:fld>
            <a:endParaRPr lang="he-IL"/>
          </a:p>
        </p:txBody>
      </p:sp>
    </p:spTree>
    <p:extLst>
      <p:ext uri="{BB962C8B-B14F-4D97-AF65-F5344CB8AC3E}">
        <p14:creationId xmlns:p14="http://schemas.microsoft.com/office/powerpoint/2010/main" val="28301347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F93199CD-3E1B-4AE6-990F-76F925F5EA9F}" type="slidenum">
              <a:rPr lang="he-IL" smtClean="0"/>
              <a:t>37</a:t>
            </a:fld>
            <a:endParaRPr lang="he-IL"/>
          </a:p>
        </p:txBody>
      </p:sp>
    </p:spTree>
    <p:extLst>
      <p:ext uri="{BB962C8B-B14F-4D97-AF65-F5344CB8AC3E}">
        <p14:creationId xmlns:p14="http://schemas.microsoft.com/office/powerpoint/2010/main" val="27613848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F93199CD-3E1B-4AE6-990F-76F925F5EA9F}" type="slidenum">
              <a:rPr lang="he-IL" smtClean="0"/>
              <a:t>38</a:t>
            </a:fld>
            <a:endParaRPr lang="he-IL"/>
          </a:p>
        </p:txBody>
      </p:sp>
    </p:spTree>
    <p:extLst>
      <p:ext uri="{BB962C8B-B14F-4D97-AF65-F5344CB8AC3E}">
        <p14:creationId xmlns:p14="http://schemas.microsoft.com/office/powerpoint/2010/main" val="28317706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F93199CD-3E1B-4AE6-990F-76F925F5EA9F}" type="slidenum">
              <a:rPr lang="he-IL" smtClean="0"/>
              <a:t>39</a:t>
            </a:fld>
            <a:endParaRPr lang="he-IL"/>
          </a:p>
        </p:txBody>
      </p:sp>
    </p:spTree>
    <p:extLst>
      <p:ext uri="{BB962C8B-B14F-4D97-AF65-F5344CB8AC3E}">
        <p14:creationId xmlns:p14="http://schemas.microsoft.com/office/powerpoint/2010/main" val="4188258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F93199CD-3E1B-4AE6-990F-76F925F5EA9F}" type="slidenum">
              <a:rPr lang="he-IL" smtClean="0"/>
              <a:t>4</a:t>
            </a:fld>
            <a:endParaRPr lang="he-IL"/>
          </a:p>
        </p:txBody>
      </p:sp>
    </p:spTree>
    <p:extLst>
      <p:ext uri="{BB962C8B-B14F-4D97-AF65-F5344CB8AC3E}">
        <p14:creationId xmlns:p14="http://schemas.microsoft.com/office/powerpoint/2010/main" val="40030220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F93199CD-3E1B-4AE6-990F-76F925F5EA9F}" type="slidenum">
              <a:rPr lang="he-IL" smtClean="0"/>
              <a:t>40</a:t>
            </a:fld>
            <a:endParaRPr lang="he-IL"/>
          </a:p>
        </p:txBody>
      </p:sp>
    </p:spTree>
    <p:extLst>
      <p:ext uri="{BB962C8B-B14F-4D97-AF65-F5344CB8AC3E}">
        <p14:creationId xmlns:p14="http://schemas.microsoft.com/office/powerpoint/2010/main" val="14879014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F93199CD-3E1B-4AE6-990F-76F925F5EA9F}" type="slidenum">
              <a:rPr lang="he-IL" smtClean="0"/>
              <a:t>41</a:t>
            </a:fld>
            <a:endParaRPr lang="he-IL"/>
          </a:p>
        </p:txBody>
      </p:sp>
    </p:spTree>
    <p:extLst>
      <p:ext uri="{BB962C8B-B14F-4D97-AF65-F5344CB8AC3E}">
        <p14:creationId xmlns:p14="http://schemas.microsoft.com/office/powerpoint/2010/main" val="4157642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smtClean="0"/>
              <a:t>אז זה פשוט – עושים</a:t>
            </a:r>
            <a:r>
              <a:rPr lang="he-IL" baseline="0" dirty="0" smtClean="0"/>
              <a:t> כך וכך..</a:t>
            </a:r>
          </a:p>
          <a:p>
            <a:pPr algn="r"/>
            <a:endParaRPr lang="he-IL" baseline="0" dirty="0" smtClean="0"/>
          </a:p>
          <a:p>
            <a:pPr algn="r"/>
            <a:r>
              <a:rPr lang="he-IL" baseline="0" dirty="0" smtClean="0"/>
              <a:t>לפני שנכנס ממש לליבה של האלגוריתם בואו נדבר קצת על המושגים</a:t>
            </a:r>
            <a:endParaRPr lang="he-IL" dirty="0"/>
          </a:p>
        </p:txBody>
      </p:sp>
      <p:sp>
        <p:nvSpPr>
          <p:cNvPr id="4" name="Slide Number Placeholder 3"/>
          <p:cNvSpPr>
            <a:spLocks noGrp="1"/>
          </p:cNvSpPr>
          <p:nvPr>
            <p:ph type="sldNum" sz="quarter" idx="10"/>
          </p:nvPr>
        </p:nvSpPr>
        <p:spPr/>
        <p:txBody>
          <a:bodyPr/>
          <a:lstStyle/>
          <a:p>
            <a:fld id="{F93199CD-3E1B-4AE6-990F-76F925F5EA9F}" type="slidenum">
              <a:rPr lang="he-IL" smtClean="0"/>
              <a:t>5</a:t>
            </a:fld>
            <a:endParaRPr lang="he-IL"/>
          </a:p>
        </p:txBody>
      </p:sp>
    </p:spTree>
    <p:extLst>
      <p:ext uri="{BB962C8B-B14F-4D97-AF65-F5344CB8AC3E}">
        <p14:creationId xmlns:p14="http://schemas.microsoft.com/office/powerpoint/2010/main" val="31051356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F93199CD-3E1B-4AE6-990F-76F925F5EA9F}" type="slidenum">
              <a:rPr lang="he-IL" smtClean="0"/>
              <a:t>6</a:t>
            </a:fld>
            <a:endParaRPr lang="he-IL"/>
          </a:p>
        </p:txBody>
      </p:sp>
    </p:spTree>
    <p:extLst>
      <p:ext uri="{BB962C8B-B14F-4D97-AF65-F5344CB8AC3E}">
        <p14:creationId xmlns:p14="http://schemas.microsoft.com/office/powerpoint/2010/main" val="1184216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a:r>
              <a:rPr lang="he-IL" dirty="0" smtClean="0"/>
              <a:t>אמנם יש הרבה מידע – אבל הוא נראה ככה. לכן, כעת</a:t>
            </a:r>
            <a:r>
              <a:rPr lang="he-IL" baseline="0" dirty="0" smtClean="0"/>
              <a:t> אחנו צריכים אלגוריתמים שידעו לעבוד עם המידע הזה כדי להצליח לסווג דוגמאות חדשות</a:t>
            </a:r>
            <a:endParaRPr lang="he-IL" dirty="0"/>
          </a:p>
        </p:txBody>
      </p:sp>
      <p:sp>
        <p:nvSpPr>
          <p:cNvPr id="4" name="Slide Number Placeholder 3"/>
          <p:cNvSpPr>
            <a:spLocks noGrp="1"/>
          </p:cNvSpPr>
          <p:nvPr>
            <p:ph type="sldNum" sz="quarter" idx="10"/>
          </p:nvPr>
        </p:nvSpPr>
        <p:spPr/>
        <p:txBody>
          <a:bodyPr/>
          <a:lstStyle/>
          <a:p>
            <a:fld id="{F93199CD-3E1B-4AE6-990F-76F925F5EA9F}" type="slidenum">
              <a:rPr lang="he-IL" smtClean="0"/>
              <a:t>7</a:t>
            </a:fld>
            <a:endParaRPr lang="he-IL"/>
          </a:p>
        </p:txBody>
      </p:sp>
    </p:spTree>
    <p:extLst>
      <p:ext uri="{BB962C8B-B14F-4D97-AF65-F5344CB8AC3E}">
        <p14:creationId xmlns:p14="http://schemas.microsoft.com/office/powerpoint/2010/main" val="2868792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defTabSz="963595"/>
            <a:r>
              <a:rPr lang="he-IL" dirty="0" smtClean="0"/>
              <a:t>דוגמאות לבעיות הניתנות לפתירה באמצעות למידה חישובית: </a:t>
            </a:r>
            <a:r>
              <a:rPr lang="he-IL" b="1" dirty="0" smtClean="0"/>
              <a:t>ניתוח אשכולות, סיווג וחיזוי</a:t>
            </a:r>
            <a:r>
              <a:rPr lang="he-IL" dirty="0" smtClean="0"/>
              <a:t>.</a:t>
            </a:r>
          </a:p>
          <a:p>
            <a:pPr algn="r"/>
            <a:endParaRPr lang="he-IL" dirty="0"/>
          </a:p>
        </p:txBody>
      </p:sp>
      <p:sp>
        <p:nvSpPr>
          <p:cNvPr id="4" name="Slide Number Placeholder 3"/>
          <p:cNvSpPr>
            <a:spLocks noGrp="1"/>
          </p:cNvSpPr>
          <p:nvPr>
            <p:ph type="sldNum" sz="quarter" idx="10"/>
          </p:nvPr>
        </p:nvSpPr>
        <p:spPr/>
        <p:txBody>
          <a:bodyPr/>
          <a:lstStyle/>
          <a:p>
            <a:fld id="{F93199CD-3E1B-4AE6-990F-76F925F5EA9F}" type="slidenum">
              <a:rPr lang="he-IL" smtClean="0"/>
              <a:t>8</a:t>
            </a:fld>
            <a:endParaRPr lang="he-IL"/>
          </a:p>
        </p:txBody>
      </p:sp>
    </p:spTree>
    <p:extLst>
      <p:ext uri="{BB962C8B-B14F-4D97-AF65-F5344CB8AC3E}">
        <p14:creationId xmlns:p14="http://schemas.microsoft.com/office/powerpoint/2010/main" val="1275051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defTabSz="963595"/>
            <a:r>
              <a:rPr lang="he-IL" dirty="0" smtClean="0"/>
              <a:t>האלגוריתם המתואר בהמשך המאמר עושה שימוש בלמידה פעילה.</a:t>
            </a:r>
            <a:endParaRPr lang="en-US" dirty="0" smtClean="0"/>
          </a:p>
          <a:p>
            <a:endParaRPr lang="he-IL" dirty="0"/>
          </a:p>
        </p:txBody>
      </p:sp>
      <p:sp>
        <p:nvSpPr>
          <p:cNvPr id="4" name="מציין מיקום של מספר שקופית 3"/>
          <p:cNvSpPr>
            <a:spLocks noGrp="1"/>
          </p:cNvSpPr>
          <p:nvPr>
            <p:ph type="sldNum" sz="quarter" idx="10"/>
          </p:nvPr>
        </p:nvSpPr>
        <p:spPr/>
        <p:txBody>
          <a:bodyPr/>
          <a:lstStyle/>
          <a:p>
            <a:fld id="{F93199CD-3E1B-4AE6-990F-76F925F5EA9F}" type="slidenum">
              <a:rPr lang="he-IL" smtClean="0"/>
              <a:t>9</a:t>
            </a:fld>
            <a:endParaRPr lang="he-IL"/>
          </a:p>
        </p:txBody>
      </p:sp>
    </p:spTree>
    <p:extLst>
      <p:ext uri="{BB962C8B-B14F-4D97-AF65-F5344CB8AC3E}">
        <p14:creationId xmlns:p14="http://schemas.microsoft.com/office/powerpoint/2010/main" val="2472024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1"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r" defTabSz="914400" rtl="1"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r" defTabSz="914400" rtl="1"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r" defTabSz="914400" rtl="1"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r" defTabSz="914400" rtl="1"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r" defTabSz="914400" rtl="1"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r" defTabSz="914400" rtl="1"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r" defTabSz="914400" rtl="1"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r" defTabSz="914400" rtl="1"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r" defTabSz="914400" rtl="1"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notesSlide" Target="../notesSlides/notesSlide12.xml"/><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00.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63.jpeg"/><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66.jpeg"/><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r" rtl="0"/>
            <a:r>
              <a:rPr lang="he-IL" dirty="0"/>
              <a:t>זיהוי ספרות כתב יד באמצעות </a:t>
            </a:r>
            <a:r>
              <a:rPr lang="he-IL" dirty="0" smtClean="0"/>
              <a:t>למידה אקטיבית</a:t>
            </a:r>
            <a:endParaRPr lang="he-IL" dirty="0"/>
          </a:p>
        </p:txBody>
      </p:sp>
      <p:sp>
        <p:nvSpPr>
          <p:cNvPr id="3" name="Subtitle 2"/>
          <p:cNvSpPr>
            <a:spLocks noGrp="1"/>
          </p:cNvSpPr>
          <p:nvPr>
            <p:ph type="subTitle" idx="1"/>
          </p:nvPr>
        </p:nvSpPr>
        <p:spPr>
          <a:xfrm>
            <a:off x="-386308" y="4869160"/>
            <a:ext cx="8229600" cy="1219200"/>
          </a:xfrm>
        </p:spPr>
        <p:txBody>
          <a:bodyPr>
            <a:normAutofit/>
          </a:bodyPr>
          <a:lstStyle/>
          <a:p>
            <a:pPr rtl="1"/>
            <a:endParaRPr lang="he-IL" b="1" dirty="0"/>
          </a:p>
          <a:p>
            <a:pPr algn="r" rtl="0"/>
            <a:r>
              <a:rPr lang="he-IL" b="1" dirty="0" smtClean="0"/>
              <a:t>העבודה הוכנה על-ידי:</a:t>
            </a:r>
            <a:r>
              <a:rPr lang="he-IL" dirty="0" smtClean="0"/>
              <a:t> תומר </a:t>
            </a:r>
            <a:r>
              <a:rPr lang="he-IL" dirty="0"/>
              <a:t>דיין ת.ז. 204213615</a:t>
            </a:r>
            <a:endParaRPr lang="en-US" dirty="0"/>
          </a:p>
          <a:p>
            <a:pPr algn="r" rtl="0"/>
            <a:r>
              <a:rPr lang="he-IL" b="1" dirty="0" smtClean="0"/>
              <a:t>בהדרכתה </a:t>
            </a:r>
            <a:r>
              <a:rPr lang="he-IL" b="1" dirty="0"/>
              <a:t>של</a:t>
            </a:r>
            <a:r>
              <a:rPr lang="he-IL" dirty="0"/>
              <a:t> ד"ר מיריי אביגל</a:t>
            </a:r>
            <a:endParaRPr lang="en-US" dirty="0"/>
          </a:p>
          <a:p>
            <a:endParaRPr lang="he-IL" b="1" dirty="0"/>
          </a:p>
        </p:txBody>
      </p:sp>
    </p:spTree>
    <p:extLst>
      <p:ext uri="{BB962C8B-B14F-4D97-AF65-F5344CB8AC3E}">
        <p14:creationId xmlns:p14="http://schemas.microsoft.com/office/powerpoint/2010/main" val="44610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b="1" dirty="0"/>
              <a:t>אלגוריתם </a:t>
            </a:r>
            <a:r>
              <a:rPr lang="en-US" b="1" dirty="0"/>
              <a:t>K</a:t>
            </a:r>
            <a:r>
              <a:rPr lang="he-IL" b="1" dirty="0"/>
              <a:t> השכנים הקרובים </a:t>
            </a:r>
            <a:r>
              <a:rPr lang="he-IL" b="1" dirty="0" smtClean="0"/>
              <a:t>ביותר </a:t>
            </a:r>
            <a:r>
              <a:rPr lang="en-US" b="1" dirty="0" smtClean="0"/>
              <a:t>KNN</a:t>
            </a:r>
            <a:endParaRPr lang="en-US" b="1" dirty="0"/>
          </a:p>
        </p:txBody>
      </p:sp>
      <p:sp>
        <p:nvSpPr>
          <p:cNvPr id="3" name="Content Placeholder 2"/>
          <p:cNvSpPr>
            <a:spLocks noGrp="1"/>
          </p:cNvSpPr>
          <p:nvPr>
            <p:ph idx="1"/>
          </p:nvPr>
        </p:nvSpPr>
        <p:spPr>
          <a:xfrm>
            <a:off x="1522413" y="1904999"/>
            <a:ext cx="9134391" cy="4548337"/>
          </a:xfrm>
        </p:spPr>
        <p:txBody>
          <a:bodyPr>
            <a:normAutofit/>
          </a:bodyPr>
          <a:lstStyle/>
          <a:p>
            <a:r>
              <a:rPr lang="he-IL" dirty="0" smtClean="0"/>
              <a:t>אלגוריתם הלמידה העיקרי שבו </a:t>
            </a:r>
            <a:r>
              <a:rPr lang="he-IL" dirty="0"/>
              <a:t>עושה שימוש </a:t>
            </a:r>
            <a:r>
              <a:rPr lang="he-IL" dirty="0" smtClean="0"/>
              <a:t>האלגוריתם שלנו.</a:t>
            </a:r>
            <a:endParaRPr lang="en-US" dirty="0"/>
          </a:p>
          <a:p>
            <a:r>
              <a:rPr lang="he-IL" dirty="0"/>
              <a:t>מטרת אלגוריתם זה היא לסווג דוגמה חדשה </a:t>
            </a:r>
            <a:r>
              <a:rPr lang="en-US" dirty="0"/>
              <a:t>x</a:t>
            </a:r>
            <a:r>
              <a:rPr lang="he-IL" dirty="0"/>
              <a:t> בהתאם לסיווגם של </a:t>
            </a:r>
            <a:r>
              <a:rPr lang="en-US" dirty="0"/>
              <a:t>K </a:t>
            </a:r>
            <a:r>
              <a:rPr lang="he-IL" dirty="0"/>
              <a:t> השכנים הקרובים ביותר ל </a:t>
            </a:r>
            <a:r>
              <a:rPr lang="en-US" dirty="0" smtClean="0"/>
              <a:t>x</a:t>
            </a:r>
            <a:r>
              <a:rPr lang="he-IL" dirty="0" smtClean="0"/>
              <a:t>.</a:t>
            </a:r>
            <a:r>
              <a:rPr lang="he-IL" dirty="0"/>
              <a:t/>
            </a:r>
            <a:br>
              <a:rPr lang="he-IL" dirty="0"/>
            </a:br>
            <a:endParaRPr lang="he-IL" dirty="0" smtClean="0"/>
          </a:p>
          <a:p>
            <a:pPr marL="0" indent="0">
              <a:buNone/>
            </a:pPr>
            <a:endParaRPr lang="he-IL" dirty="0" smtClean="0"/>
          </a:p>
          <a:p>
            <a:pPr marL="0" indent="0">
              <a:buNone/>
            </a:pPr>
            <a:endParaRPr lang="he-IL" dirty="0" smtClean="0"/>
          </a:p>
          <a:p>
            <a:endParaRPr lang="he-IL" dirty="0" smtClean="0"/>
          </a:p>
          <a:p>
            <a:r>
              <a:rPr lang="he-IL" dirty="0" smtClean="0"/>
              <a:t>על </a:t>
            </a:r>
            <a:r>
              <a:rPr lang="he-IL" dirty="0"/>
              <a:t>בסיס אלגוריתם זה ניתן ליצור גרף – </a:t>
            </a:r>
            <a:r>
              <a:rPr lang="en-US" dirty="0"/>
              <a:t>Nearest Neighbors Graph (NNG)</a:t>
            </a:r>
            <a:r>
              <a:rPr lang="he-IL" dirty="0"/>
              <a:t> – זהו גרף הבנוי מדוגמאות קבוצת האימון כצמתי הגרף ומשקל המייצג את הדמיון בין הדוגמאות כקשתות הגרף.</a:t>
            </a:r>
            <a:endParaRPr lang="en-US" dirty="0"/>
          </a:p>
          <a:p>
            <a:endParaRPr lang="he-IL" dirty="0"/>
          </a:p>
        </p:txBody>
      </p:sp>
      <p:pic>
        <p:nvPicPr>
          <p:cNvPr id="1026" name="Picture 2" descr="×ª××¦××ª ×ª××× × ×¢×××¨ âªKNN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2004" y="3204964"/>
            <a:ext cx="3038475" cy="1762126"/>
          </a:xfrm>
          <a:prstGeom prst="rect">
            <a:avLst/>
          </a:prstGeom>
          <a:noFill/>
          <a:extLst>
            <a:ext uri="{909E8E84-426E-40DD-AFC4-6F175D3DCCD1}">
              <a14:hiddenFill xmlns:a14="http://schemas.microsoft.com/office/drawing/2010/main">
                <a:solidFill>
                  <a:srgbClr val="FFFFFF"/>
                </a:solidFill>
              </a14:hiddenFill>
            </a:ext>
          </a:extLst>
        </p:spPr>
      </p:pic>
      <p:sp>
        <p:nvSpPr>
          <p:cNvPr id="4" name="מציין מיקום של מספר שקופית 3"/>
          <p:cNvSpPr>
            <a:spLocks noGrp="1"/>
          </p:cNvSpPr>
          <p:nvPr>
            <p:ph type="sldNum" sz="quarter" idx="12"/>
          </p:nvPr>
        </p:nvSpPr>
        <p:spPr/>
        <p:txBody>
          <a:bodyPr/>
          <a:lstStyle/>
          <a:p>
            <a:fld id="{2A013F82-EE5E-44EE-A61D-E31C6657F26F}" type="slidenum">
              <a:rPr lang="he-IL" smtClean="0"/>
              <a:t>10</a:t>
            </a:fld>
            <a:endParaRPr lang="he-IL"/>
          </a:p>
        </p:txBody>
      </p:sp>
    </p:spTree>
    <p:extLst>
      <p:ext uri="{BB962C8B-B14F-4D97-AF65-F5344CB8AC3E}">
        <p14:creationId xmlns:p14="http://schemas.microsoft.com/office/powerpoint/2010/main" val="388176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e-IL"/>
          </a:p>
        </p:txBody>
      </p:sp>
      <p:sp>
        <p:nvSpPr>
          <p:cNvPr id="3" name="Content Placeholder 2"/>
          <p:cNvSpPr>
            <a:spLocks noGrp="1"/>
          </p:cNvSpPr>
          <p:nvPr>
            <p:ph idx="1"/>
          </p:nvPr>
        </p:nvSpPr>
        <p:spPr/>
        <p:txBody>
          <a:bodyPr/>
          <a:lstStyle/>
          <a:p>
            <a:endParaRPr lang="he-IL"/>
          </a:p>
        </p:txBody>
      </p:sp>
      <p:pic>
        <p:nvPicPr>
          <p:cNvPr id="4" name="Picture 2" descr="×ª××¦××ª ×ª××× × ×¢×××¨ âªi have aproblemâ¬â"/>
          <p:cNvPicPr>
            <a:picLocks noChangeAspect="1" noChangeArrowheads="1"/>
          </p:cNvPicPr>
          <p:nvPr/>
        </p:nvPicPr>
        <p:blipFill rotWithShape="1">
          <a:blip r:embed="rId3">
            <a:extLst>
              <a:ext uri="{28A0092B-C50C-407E-A947-70E740481C1C}">
                <a14:useLocalDpi xmlns:a14="http://schemas.microsoft.com/office/drawing/2010/main" val="0"/>
              </a:ext>
            </a:extLst>
          </a:blip>
          <a:srcRect b="8929"/>
          <a:stretch/>
        </p:blipFill>
        <p:spPr bwMode="auto">
          <a:xfrm>
            <a:off x="-769" y="1"/>
            <a:ext cx="12189594"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מציין מיקום של מספר שקופית 4"/>
          <p:cNvSpPr>
            <a:spLocks noGrp="1"/>
          </p:cNvSpPr>
          <p:nvPr>
            <p:ph type="sldNum" sz="quarter" idx="12"/>
          </p:nvPr>
        </p:nvSpPr>
        <p:spPr/>
        <p:txBody>
          <a:bodyPr/>
          <a:lstStyle/>
          <a:p>
            <a:fld id="{2A013F82-EE5E-44EE-A61D-E31C6657F26F}" type="slidenum">
              <a:rPr lang="he-IL" smtClean="0"/>
              <a:t>11</a:t>
            </a:fld>
            <a:endParaRPr lang="he-IL"/>
          </a:p>
        </p:txBody>
      </p:sp>
    </p:spTree>
    <p:extLst>
      <p:ext uri="{BB962C8B-B14F-4D97-AF65-F5344CB8AC3E}">
        <p14:creationId xmlns:p14="http://schemas.microsoft.com/office/powerpoint/2010/main" val="327259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r="11438"/>
          <a:stretch/>
        </p:blipFill>
        <p:spPr>
          <a:xfrm>
            <a:off x="7375281" y="3573016"/>
            <a:ext cx="1671459" cy="2898405"/>
          </a:xfrm>
          <a:prstGeom prst="rect">
            <a:avLst/>
          </a:prstGeom>
        </p:spPr>
      </p:pic>
      <p:pic>
        <p:nvPicPr>
          <p:cNvPr id="8" name="Picture 7"/>
          <p:cNvPicPr>
            <a:picLocks noChangeAspect="1"/>
          </p:cNvPicPr>
          <p:nvPr/>
        </p:nvPicPr>
        <p:blipFill rotWithShape="1">
          <a:blip r:embed="rId4"/>
          <a:srcRect l="14085" r="7045"/>
          <a:stretch/>
        </p:blipFill>
        <p:spPr>
          <a:xfrm>
            <a:off x="-19051" y="3356992"/>
            <a:ext cx="1560954" cy="2998465"/>
          </a:xfrm>
          <a:prstGeom prst="rect">
            <a:avLst/>
          </a:prstGeom>
        </p:spPr>
      </p:pic>
      <p:pic>
        <p:nvPicPr>
          <p:cNvPr id="9" name="Picture 8"/>
          <p:cNvPicPr>
            <a:picLocks noChangeAspect="1"/>
          </p:cNvPicPr>
          <p:nvPr/>
        </p:nvPicPr>
        <p:blipFill>
          <a:blip r:embed="rId5"/>
          <a:stretch>
            <a:fillRect/>
          </a:stretch>
        </p:blipFill>
        <p:spPr>
          <a:xfrm>
            <a:off x="7586511" y="450021"/>
            <a:ext cx="1828095" cy="2906971"/>
          </a:xfrm>
          <a:prstGeom prst="rect">
            <a:avLst/>
          </a:prstGeom>
        </p:spPr>
      </p:pic>
      <p:pic>
        <p:nvPicPr>
          <p:cNvPr id="11" name="Picture 10"/>
          <p:cNvPicPr>
            <a:picLocks noChangeAspect="1"/>
          </p:cNvPicPr>
          <p:nvPr/>
        </p:nvPicPr>
        <p:blipFill rotWithShape="1">
          <a:blip r:embed="rId6"/>
          <a:srcRect l="15116" r="7826"/>
          <a:stretch/>
        </p:blipFill>
        <p:spPr>
          <a:xfrm>
            <a:off x="6168161" y="406420"/>
            <a:ext cx="1440160" cy="2950572"/>
          </a:xfrm>
          <a:prstGeom prst="rect">
            <a:avLst/>
          </a:prstGeom>
        </p:spPr>
      </p:pic>
      <p:pic>
        <p:nvPicPr>
          <p:cNvPr id="12" name="Picture 11"/>
          <p:cNvPicPr>
            <a:picLocks noChangeAspect="1"/>
          </p:cNvPicPr>
          <p:nvPr/>
        </p:nvPicPr>
        <p:blipFill rotWithShape="1">
          <a:blip r:embed="rId7"/>
          <a:srcRect l="4360" r="23830"/>
          <a:stretch/>
        </p:blipFill>
        <p:spPr>
          <a:xfrm>
            <a:off x="10891632" y="535785"/>
            <a:ext cx="1224136" cy="2893215"/>
          </a:xfrm>
          <a:prstGeom prst="rect">
            <a:avLst/>
          </a:prstGeom>
        </p:spPr>
      </p:pic>
      <p:pic>
        <p:nvPicPr>
          <p:cNvPr id="13" name="Picture 12"/>
          <p:cNvPicPr>
            <a:picLocks noChangeAspect="1"/>
          </p:cNvPicPr>
          <p:nvPr/>
        </p:nvPicPr>
        <p:blipFill rotWithShape="1">
          <a:blip r:embed="rId8"/>
          <a:srcRect l="3481" r="9506"/>
          <a:stretch/>
        </p:blipFill>
        <p:spPr>
          <a:xfrm>
            <a:off x="9050689" y="3573016"/>
            <a:ext cx="1868259" cy="2871020"/>
          </a:xfrm>
          <a:prstGeom prst="rect">
            <a:avLst/>
          </a:prstGeom>
        </p:spPr>
      </p:pic>
      <p:pic>
        <p:nvPicPr>
          <p:cNvPr id="14" name="Picture 13"/>
          <p:cNvPicPr>
            <a:picLocks noChangeAspect="1"/>
          </p:cNvPicPr>
          <p:nvPr/>
        </p:nvPicPr>
        <p:blipFill rotWithShape="1">
          <a:blip r:embed="rId9"/>
          <a:srcRect l="20153" r="9633"/>
          <a:stretch/>
        </p:blipFill>
        <p:spPr>
          <a:xfrm>
            <a:off x="10926849" y="3573016"/>
            <a:ext cx="1261976" cy="2851945"/>
          </a:xfrm>
          <a:prstGeom prst="rect">
            <a:avLst/>
          </a:prstGeom>
        </p:spPr>
      </p:pic>
      <p:pic>
        <p:nvPicPr>
          <p:cNvPr id="15" name="Picture 14"/>
          <p:cNvPicPr>
            <a:picLocks noChangeAspect="1"/>
          </p:cNvPicPr>
          <p:nvPr/>
        </p:nvPicPr>
        <p:blipFill rotWithShape="1">
          <a:blip r:embed="rId10"/>
          <a:srcRect l="9502" r="11204"/>
          <a:stretch/>
        </p:blipFill>
        <p:spPr>
          <a:xfrm>
            <a:off x="9379463" y="376500"/>
            <a:ext cx="1512169" cy="2908484"/>
          </a:xfrm>
          <a:prstGeom prst="rect">
            <a:avLst/>
          </a:prstGeom>
        </p:spPr>
      </p:pic>
      <p:pic>
        <p:nvPicPr>
          <p:cNvPr id="16" name="Picture 15"/>
          <p:cNvPicPr>
            <a:picLocks noChangeAspect="1"/>
          </p:cNvPicPr>
          <p:nvPr/>
        </p:nvPicPr>
        <p:blipFill rotWithShape="1">
          <a:blip r:embed="rId11"/>
          <a:srcRect l="4161" r="10330"/>
          <a:stretch/>
        </p:blipFill>
        <p:spPr>
          <a:xfrm>
            <a:off x="4294212" y="419933"/>
            <a:ext cx="1800200" cy="2937059"/>
          </a:xfrm>
          <a:prstGeom prst="rect">
            <a:avLst/>
          </a:prstGeom>
        </p:spPr>
      </p:pic>
      <p:pic>
        <p:nvPicPr>
          <p:cNvPr id="17" name="Picture 16"/>
          <p:cNvPicPr>
            <a:picLocks noChangeAspect="1"/>
          </p:cNvPicPr>
          <p:nvPr/>
        </p:nvPicPr>
        <p:blipFill>
          <a:blip r:embed="rId12"/>
          <a:stretch>
            <a:fillRect/>
          </a:stretch>
        </p:blipFill>
        <p:spPr>
          <a:xfrm>
            <a:off x="2926060" y="411468"/>
            <a:ext cx="1341600" cy="2945524"/>
          </a:xfrm>
          <a:prstGeom prst="rect">
            <a:avLst/>
          </a:prstGeom>
        </p:spPr>
      </p:pic>
      <p:pic>
        <p:nvPicPr>
          <p:cNvPr id="18" name="Picture 17"/>
          <p:cNvPicPr>
            <a:picLocks noChangeAspect="1"/>
          </p:cNvPicPr>
          <p:nvPr/>
        </p:nvPicPr>
        <p:blipFill rotWithShape="1">
          <a:blip r:embed="rId13"/>
          <a:srcRect l="8042" r="9243"/>
          <a:stretch/>
        </p:blipFill>
        <p:spPr>
          <a:xfrm>
            <a:off x="5878338" y="3501008"/>
            <a:ext cx="1512218" cy="2898405"/>
          </a:xfrm>
          <a:prstGeom prst="rect">
            <a:avLst/>
          </a:prstGeom>
        </p:spPr>
      </p:pic>
      <p:pic>
        <p:nvPicPr>
          <p:cNvPr id="19" name="Picture 18"/>
          <p:cNvPicPr>
            <a:picLocks noChangeAspect="1"/>
          </p:cNvPicPr>
          <p:nvPr/>
        </p:nvPicPr>
        <p:blipFill rotWithShape="1">
          <a:blip r:embed="rId14"/>
          <a:srcRect l="13196" r="11101"/>
          <a:stretch/>
        </p:blipFill>
        <p:spPr>
          <a:xfrm>
            <a:off x="1485900" y="3429000"/>
            <a:ext cx="1305017" cy="3133536"/>
          </a:xfrm>
          <a:prstGeom prst="rect">
            <a:avLst/>
          </a:prstGeom>
        </p:spPr>
      </p:pic>
      <p:pic>
        <p:nvPicPr>
          <p:cNvPr id="20" name="Picture 19"/>
          <p:cNvPicPr>
            <a:picLocks noChangeAspect="1"/>
          </p:cNvPicPr>
          <p:nvPr/>
        </p:nvPicPr>
        <p:blipFill>
          <a:blip r:embed="rId15"/>
          <a:stretch>
            <a:fillRect/>
          </a:stretch>
        </p:blipFill>
        <p:spPr>
          <a:xfrm>
            <a:off x="55641" y="371456"/>
            <a:ext cx="1445321" cy="2985536"/>
          </a:xfrm>
          <a:prstGeom prst="rect">
            <a:avLst/>
          </a:prstGeom>
        </p:spPr>
      </p:pic>
      <p:pic>
        <p:nvPicPr>
          <p:cNvPr id="21" name="Picture 20"/>
          <p:cNvPicPr>
            <a:picLocks noChangeAspect="1"/>
          </p:cNvPicPr>
          <p:nvPr/>
        </p:nvPicPr>
        <p:blipFill>
          <a:blip r:embed="rId16"/>
          <a:stretch>
            <a:fillRect/>
          </a:stretch>
        </p:blipFill>
        <p:spPr>
          <a:xfrm>
            <a:off x="1497328" y="310349"/>
            <a:ext cx="1356724" cy="2974635"/>
          </a:xfrm>
          <a:prstGeom prst="rect">
            <a:avLst/>
          </a:prstGeom>
        </p:spPr>
      </p:pic>
      <p:pic>
        <p:nvPicPr>
          <p:cNvPr id="22" name="Picture 21"/>
          <p:cNvPicPr>
            <a:picLocks noChangeAspect="1"/>
          </p:cNvPicPr>
          <p:nvPr/>
        </p:nvPicPr>
        <p:blipFill>
          <a:blip r:embed="rId17"/>
          <a:stretch>
            <a:fillRect/>
          </a:stretch>
        </p:blipFill>
        <p:spPr>
          <a:xfrm>
            <a:off x="2798818" y="3501008"/>
            <a:ext cx="1351378" cy="2918084"/>
          </a:xfrm>
          <a:prstGeom prst="rect">
            <a:avLst/>
          </a:prstGeom>
        </p:spPr>
      </p:pic>
      <p:pic>
        <p:nvPicPr>
          <p:cNvPr id="23" name="Picture 22"/>
          <p:cNvPicPr>
            <a:picLocks noChangeAspect="1"/>
          </p:cNvPicPr>
          <p:nvPr/>
        </p:nvPicPr>
        <p:blipFill rotWithShape="1">
          <a:blip r:embed="rId18"/>
          <a:srcRect l="11168"/>
          <a:stretch/>
        </p:blipFill>
        <p:spPr>
          <a:xfrm>
            <a:off x="4150196" y="3501008"/>
            <a:ext cx="1733978" cy="2898406"/>
          </a:xfrm>
          <a:prstGeom prst="rect">
            <a:avLst/>
          </a:prstGeom>
        </p:spPr>
      </p:pic>
      <p:sp>
        <p:nvSpPr>
          <p:cNvPr id="2" name="מציין מיקום של מספר שקופית 1"/>
          <p:cNvSpPr>
            <a:spLocks noGrp="1"/>
          </p:cNvSpPr>
          <p:nvPr>
            <p:ph type="sldNum" sz="quarter" idx="12"/>
          </p:nvPr>
        </p:nvSpPr>
        <p:spPr/>
        <p:txBody>
          <a:bodyPr/>
          <a:lstStyle/>
          <a:p>
            <a:fld id="{2A013F82-EE5E-44EE-A61D-E31C6657F26F}" type="slidenum">
              <a:rPr lang="he-IL" smtClean="0"/>
              <a:t>12</a:t>
            </a:fld>
            <a:endParaRPr lang="he-IL"/>
          </a:p>
        </p:txBody>
      </p:sp>
    </p:spTree>
    <p:extLst>
      <p:ext uri="{BB962C8B-B14F-4D97-AF65-F5344CB8AC3E}">
        <p14:creationId xmlns:p14="http://schemas.microsoft.com/office/powerpoint/2010/main" val="98027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e-IL" b="1" dirty="0" smtClean="0"/>
              <a:t>הבעיה במציאת </a:t>
            </a:r>
            <a:r>
              <a:rPr lang="he-IL" b="1" dirty="0"/>
              <a:t>מרחק בין </a:t>
            </a:r>
            <a:r>
              <a:rPr lang="he-IL" b="1" dirty="0" smtClean="0"/>
              <a:t>תמונות</a:t>
            </a:r>
            <a:endParaRPr lang="he-IL" dirty="0"/>
          </a:p>
        </p:txBody>
      </p:sp>
      <p:sp>
        <p:nvSpPr>
          <p:cNvPr id="3" name="Content Placeholder 2"/>
          <p:cNvSpPr>
            <a:spLocks noGrp="1"/>
          </p:cNvSpPr>
          <p:nvPr>
            <p:ph idx="1"/>
          </p:nvPr>
        </p:nvSpPr>
        <p:spPr/>
        <p:txBody>
          <a:bodyPr>
            <a:normAutofit/>
          </a:bodyPr>
          <a:lstStyle/>
          <a:p>
            <a:r>
              <a:rPr lang="he-IL" dirty="0"/>
              <a:t>טכניקות לבדיקת כמה תמונות </a:t>
            </a:r>
            <a:r>
              <a:rPr lang="he-IL" dirty="0" smtClean="0"/>
              <a:t>תואמות </a:t>
            </a:r>
            <a:r>
              <a:rPr lang="he-IL" dirty="0"/>
              <a:t>במסדי נתונים גדולים הם בדרך כלל לא שמישים מפאת לזמן העיבוד הגדול מאוד שהם </a:t>
            </a:r>
            <a:r>
              <a:rPr lang="he-IL" dirty="0" smtClean="0"/>
              <a:t>צורכים.</a:t>
            </a:r>
            <a:endParaRPr lang="en-US" dirty="0"/>
          </a:p>
          <a:p>
            <a:r>
              <a:rPr lang="he-IL" dirty="0"/>
              <a:t>אחד הקשיים המרכזיים בבדיקת התאמה בין תמונות הן קיומם של חריגים </a:t>
            </a:r>
            <a:r>
              <a:rPr lang="he-IL" dirty="0" smtClean="0"/>
              <a:t>ועיוותים. למשל:</a:t>
            </a:r>
            <a:endParaRPr lang="en-US" dirty="0"/>
          </a:p>
          <a:p>
            <a:pPr lvl="1"/>
            <a:r>
              <a:rPr lang="he-IL" dirty="0" smtClean="0"/>
              <a:t>הטיה </a:t>
            </a:r>
            <a:r>
              <a:rPr lang="he-IL" dirty="0"/>
              <a:t>של הכתב בזווית מסוימת, </a:t>
            </a:r>
            <a:r>
              <a:rPr lang="he-IL" dirty="0" smtClean="0"/>
              <a:t>קנה </a:t>
            </a:r>
            <a:r>
              <a:rPr lang="he-IL" dirty="0"/>
              <a:t>מידה שונה של כתבי היד ואנשים בעלי כתב שונה</a:t>
            </a:r>
            <a:r>
              <a:rPr lang="he-IL" dirty="0" smtClean="0"/>
              <a:t>.</a:t>
            </a:r>
            <a:endParaRPr lang="en-US" dirty="0"/>
          </a:p>
          <a:p>
            <a:pPr lvl="1"/>
            <a:r>
              <a:rPr lang="he-IL" dirty="0" smtClean="0"/>
              <a:t>כיוון </a:t>
            </a:r>
            <a:r>
              <a:rPr lang="he-IL" dirty="0"/>
              <a:t>הכתיבה, עקמומיות ואורך השורות </a:t>
            </a:r>
            <a:r>
              <a:rPr lang="he-IL" dirty="0" smtClean="0"/>
              <a:t>הנובעים משימוש בסוגים שונים </a:t>
            </a:r>
            <a:r>
              <a:rPr lang="he-IL" dirty="0"/>
              <a:t>של עטים ועפרונות בעלי עובי שוני.</a:t>
            </a:r>
            <a:endParaRPr lang="en-US" dirty="0"/>
          </a:p>
          <a:p>
            <a:endParaRPr lang="he-IL" dirty="0"/>
          </a:p>
        </p:txBody>
      </p:sp>
      <p:pic>
        <p:nvPicPr>
          <p:cNvPr id="4" name="Picture 2" descr="×ª××¦××ª ×ª××× × ×¢×××¨ âªMagnifying Glass problemâ¬â"/>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952301"/>
            <a:ext cx="2782044" cy="1905700"/>
          </a:xfrm>
          <a:prstGeom prst="rect">
            <a:avLst/>
          </a:prstGeom>
          <a:noFill/>
          <a:extLst>
            <a:ext uri="{909E8E84-426E-40DD-AFC4-6F175D3DCCD1}">
              <a14:hiddenFill xmlns:a14="http://schemas.microsoft.com/office/drawing/2010/main">
                <a:solidFill>
                  <a:srgbClr val="FFFFFF"/>
                </a:solidFill>
              </a14:hiddenFill>
            </a:ext>
          </a:extLst>
        </p:spPr>
      </p:pic>
      <p:sp>
        <p:nvSpPr>
          <p:cNvPr id="5" name="מציין מיקום של מספר שקופית 4"/>
          <p:cNvSpPr>
            <a:spLocks noGrp="1"/>
          </p:cNvSpPr>
          <p:nvPr>
            <p:ph type="sldNum" sz="quarter" idx="12"/>
          </p:nvPr>
        </p:nvSpPr>
        <p:spPr/>
        <p:txBody>
          <a:bodyPr/>
          <a:lstStyle/>
          <a:p>
            <a:fld id="{2A013F82-EE5E-44EE-A61D-E31C6657F26F}" type="slidenum">
              <a:rPr lang="he-IL" smtClean="0"/>
              <a:t>13</a:t>
            </a:fld>
            <a:endParaRPr lang="he-IL"/>
          </a:p>
        </p:txBody>
      </p:sp>
    </p:spTree>
    <p:extLst>
      <p:ext uri="{BB962C8B-B14F-4D97-AF65-F5344CB8AC3E}">
        <p14:creationId xmlns:p14="http://schemas.microsoft.com/office/powerpoint/2010/main" val="61399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e-IL" b="1" dirty="0" smtClean="0"/>
              <a:t>הפתרון </a:t>
            </a:r>
            <a:r>
              <a:rPr lang="en-US" b="1" dirty="0" smtClean="0"/>
              <a:t>IDMD</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he-IL" dirty="0" smtClean="0"/>
                  <a:t>מקבל </a:t>
                </a:r>
                <a:r>
                  <a:rPr lang="he-IL" dirty="0"/>
                  <a:t>כפרמטר שתי תמונות </a:t>
                </a:r>
                <a:r>
                  <a:rPr lang="en-US" dirty="0"/>
                  <a:t>A</a:t>
                </a:r>
                <a:r>
                  <a:rPr lang="he-IL" dirty="0"/>
                  <a:t> ו</a:t>
                </a:r>
                <a:r>
                  <a:rPr lang="en-US" dirty="0"/>
                  <a:t>B</a:t>
                </a:r>
                <a:r>
                  <a:rPr lang="he-IL" dirty="0"/>
                  <a:t> בגודל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𝑠</m:t>
                        </m:r>
                      </m:sub>
                    </m:sSub>
                    <m:r>
                      <a:rPr lang="en-US" i="1">
                        <a:latin typeface="Cambria Math" panose="02040503050406030204" pitchFamily="18" charset="0"/>
                      </a:rPr>
                      <m:t>𝑋</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𝑠</m:t>
                        </m:r>
                      </m:sub>
                    </m:sSub>
                  </m:oMath>
                </a14:m>
                <a:r>
                  <a:rPr lang="he-IL" dirty="0" smtClean="0"/>
                  <a:t>.</a:t>
                </a:r>
              </a:p>
              <a:p>
                <a:r>
                  <a:rPr lang="he-IL" dirty="0" smtClean="0"/>
                  <a:t>עבור </a:t>
                </a:r>
                <a:r>
                  <a:rPr lang="he-IL" dirty="0"/>
                  <a:t>כל פיקסל </a:t>
                </a:r>
                <a:r>
                  <a:rPr lang="en-US" dirty="0"/>
                  <a:t>(i1,j1)</a:t>
                </a:r>
                <a:r>
                  <a:rPr lang="he-IL" dirty="0"/>
                  <a:t> של </a:t>
                </a:r>
                <a:r>
                  <a:rPr lang="en-US" dirty="0"/>
                  <a:t>A</a:t>
                </a:r>
                <a:r>
                  <a:rPr lang="he-IL" dirty="0"/>
                  <a:t> בטווח, לוקחים טלאי מ</a:t>
                </a:r>
                <a:r>
                  <a:rPr lang="en-US" dirty="0"/>
                  <a:t>A</a:t>
                </a:r>
                <a:r>
                  <a:rPr lang="he-IL" dirty="0"/>
                  <a:t> בצורת ריבוע אשר מרכזו הוא הפיקסל ומשווים אותו </a:t>
                </a:r>
                <a:r>
                  <a:rPr lang="he-IL" dirty="0" smtClean="0"/>
                  <a:t>לטלאים שונים בצורת </a:t>
                </a:r>
                <a:r>
                  <a:rPr lang="he-IL" dirty="0"/>
                  <a:t>ריבוע מתוך </a:t>
                </a:r>
                <a:r>
                  <a:rPr lang="en-US" dirty="0" smtClean="0"/>
                  <a:t>B</a:t>
                </a:r>
                <a:r>
                  <a:rPr lang="he-IL" dirty="0" smtClean="0"/>
                  <a:t>.</a:t>
                </a:r>
                <a:endParaRPr lang="en-US" dirty="0" smtClean="0"/>
              </a:p>
              <a:p>
                <a:pPr lvl="1"/>
                <a:r>
                  <a:rPr lang="he-IL" dirty="0" smtClean="0"/>
                  <a:t>המרחק המינימלי בין טלאי ב</a:t>
                </a:r>
                <a:r>
                  <a:rPr lang="en-US" dirty="0" smtClean="0"/>
                  <a:t>A</a:t>
                </a:r>
                <a:r>
                  <a:rPr lang="he-IL" dirty="0" smtClean="0"/>
                  <a:t> לטלאים ב</a:t>
                </a:r>
                <a:r>
                  <a:rPr lang="en-US" dirty="0" smtClean="0"/>
                  <a:t>B</a:t>
                </a:r>
                <a:r>
                  <a:rPr lang="he-IL" dirty="0" smtClean="0"/>
                  <a:t> הוא זה שנלקח</a:t>
                </a:r>
                <a:r>
                  <a:rPr lang="he-IL" dirty="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t="-2071" r="-935"/>
                </a:stretch>
              </a:blipFill>
            </p:spPr>
            <p:txBody>
              <a:bodyPr/>
              <a:lstStyle/>
              <a:p>
                <a:r>
                  <a:rPr lang="he-IL">
                    <a:noFill/>
                  </a:rPr>
                  <a:t> </a:t>
                </a:r>
              </a:p>
            </p:txBody>
          </p:sp>
        </mc:Fallback>
      </mc:AlternateContent>
      <p:sp>
        <p:nvSpPr>
          <p:cNvPr id="4" name="TextBox 3"/>
          <p:cNvSpPr txBox="1"/>
          <p:nvPr/>
        </p:nvSpPr>
        <p:spPr>
          <a:xfrm>
            <a:off x="4150196" y="1258668"/>
            <a:ext cx="3600400" cy="646331"/>
          </a:xfrm>
          <a:prstGeom prst="rect">
            <a:avLst/>
          </a:prstGeom>
          <a:noFill/>
        </p:spPr>
        <p:txBody>
          <a:bodyPr wrap="square" rtlCol="1">
            <a:spAutoFit/>
          </a:bodyPr>
          <a:lstStyle/>
          <a:p>
            <a:r>
              <a:rPr lang="en-US" dirty="0" smtClean="0"/>
              <a:t>(Image </a:t>
            </a:r>
            <a:r>
              <a:rPr lang="en-US" dirty="0"/>
              <a:t>Distortion Model </a:t>
            </a:r>
            <a:r>
              <a:rPr lang="en-US" dirty="0" smtClean="0"/>
              <a:t>Distance)</a:t>
            </a:r>
            <a:endParaRPr lang="he-IL" dirty="0"/>
          </a:p>
          <a:p>
            <a:endParaRPr lang="he-IL" dirty="0"/>
          </a:p>
        </p:txBody>
      </p:sp>
      <p:pic>
        <p:nvPicPr>
          <p:cNvPr id="5" name="תמונה 4"/>
          <p:cNvPicPr>
            <a:picLocks noChangeAspect="1"/>
          </p:cNvPicPr>
          <p:nvPr/>
        </p:nvPicPr>
        <p:blipFill>
          <a:blip r:embed="rId4"/>
          <a:stretch>
            <a:fillRect/>
          </a:stretch>
        </p:blipFill>
        <p:spPr>
          <a:xfrm>
            <a:off x="3358108" y="3717032"/>
            <a:ext cx="4798491" cy="3024336"/>
          </a:xfrm>
          <a:prstGeom prst="rect">
            <a:avLst/>
          </a:prstGeom>
        </p:spPr>
      </p:pic>
      <p:sp>
        <p:nvSpPr>
          <p:cNvPr id="6" name="מציין מיקום של מספר שקופית 5"/>
          <p:cNvSpPr>
            <a:spLocks noGrp="1"/>
          </p:cNvSpPr>
          <p:nvPr>
            <p:ph type="sldNum" sz="quarter" idx="12"/>
          </p:nvPr>
        </p:nvSpPr>
        <p:spPr/>
        <p:txBody>
          <a:bodyPr/>
          <a:lstStyle/>
          <a:p>
            <a:fld id="{2A013F82-EE5E-44EE-A61D-E31C6657F26F}" type="slidenum">
              <a:rPr lang="he-IL" smtClean="0"/>
              <a:t>14</a:t>
            </a:fld>
            <a:endParaRPr lang="he-IL"/>
          </a:p>
        </p:txBody>
      </p:sp>
    </p:spTree>
    <p:extLst>
      <p:ext uri="{BB962C8B-B14F-4D97-AF65-F5344CB8AC3E}">
        <p14:creationId xmlns:p14="http://schemas.microsoft.com/office/powerpoint/2010/main" val="147685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ª××¦××ª ×ª××× × ×¢×××¨ âªhard work will pay off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8" y="-1"/>
            <a:ext cx="12192918" cy="6844593"/>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ª××¦××ª ×ª××× × ×¢×××¨ âªnow we can workâ¬â"/>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53017" y="4736842"/>
            <a:ext cx="1546349" cy="2101834"/>
          </a:xfrm>
          <a:prstGeom prst="rect">
            <a:avLst/>
          </a:prstGeom>
          <a:noFill/>
          <a:extLst>
            <a:ext uri="{909E8E84-426E-40DD-AFC4-6F175D3DCCD1}">
              <a14:hiddenFill xmlns:a14="http://schemas.microsoft.com/office/drawing/2010/main">
                <a:solidFill>
                  <a:srgbClr val="FFFFFF"/>
                </a:solidFill>
              </a14:hiddenFill>
            </a:ext>
          </a:extLst>
        </p:spPr>
      </p:pic>
      <p:sp>
        <p:nvSpPr>
          <p:cNvPr id="2" name="מציין מיקום של מספר שקופית 1"/>
          <p:cNvSpPr>
            <a:spLocks noGrp="1"/>
          </p:cNvSpPr>
          <p:nvPr>
            <p:ph type="sldNum" sz="quarter" idx="12"/>
          </p:nvPr>
        </p:nvSpPr>
        <p:spPr/>
        <p:txBody>
          <a:bodyPr/>
          <a:lstStyle/>
          <a:p>
            <a:fld id="{2A013F82-EE5E-44EE-A61D-E31C6657F26F}" type="slidenum">
              <a:rPr lang="he-IL" smtClean="0"/>
              <a:t>15</a:t>
            </a:fld>
            <a:endParaRPr lang="he-IL"/>
          </a:p>
        </p:txBody>
      </p:sp>
    </p:spTree>
    <p:extLst>
      <p:ext uri="{BB962C8B-B14F-4D97-AF65-F5344CB8AC3E}">
        <p14:creationId xmlns:p14="http://schemas.microsoft.com/office/powerpoint/2010/main" val="179710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0"/>
            <a:r>
              <a:rPr lang="he-IL" dirty="0" smtClean="0"/>
              <a:t>האלגוריתם</a:t>
            </a:r>
            <a:endParaRPr lang="he-IL" dirty="0"/>
          </a:p>
        </p:txBody>
      </p:sp>
      <p:sp>
        <p:nvSpPr>
          <p:cNvPr id="3" name="Content Placeholder 2"/>
          <p:cNvSpPr>
            <a:spLocks noGrp="1"/>
          </p:cNvSpPr>
          <p:nvPr>
            <p:ph idx="1"/>
          </p:nvPr>
        </p:nvSpPr>
        <p:spPr/>
        <p:txBody>
          <a:bodyPr/>
          <a:lstStyle/>
          <a:p>
            <a:r>
              <a:rPr lang="he-IL" dirty="0"/>
              <a:t>השיטה מבוססת על:</a:t>
            </a:r>
            <a:endParaRPr lang="en-US" dirty="0"/>
          </a:p>
          <a:p>
            <a:pPr lvl="0"/>
            <a:r>
              <a:rPr lang="he-IL" dirty="0" smtClean="0"/>
              <a:t>גרף</a:t>
            </a:r>
            <a:r>
              <a:rPr lang="en-US" dirty="0" smtClean="0"/>
              <a:t>NNG </a:t>
            </a:r>
            <a:r>
              <a:rPr lang="he-IL" dirty="0" smtClean="0"/>
              <a:t> (</a:t>
            </a:r>
            <a:r>
              <a:rPr lang="en-US" dirty="0"/>
              <a:t>nearest neighbor graph</a:t>
            </a:r>
            <a:r>
              <a:rPr lang="he-IL" dirty="0"/>
              <a:t>) של מאגר הדוגמאות - נבנה </a:t>
            </a:r>
            <a:r>
              <a:rPr lang="he-IL" dirty="0" smtClean="0"/>
              <a:t>ע"י שימוש ב</a:t>
            </a:r>
            <a:r>
              <a:rPr lang="en-US" dirty="0" smtClean="0"/>
              <a:t>IDMD</a:t>
            </a:r>
            <a:r>
              <a:rPr lang="he-IL" dirty="0" smtClean="0"/>
              <a:t>.</a:t>
            </a:r>
            <a:endParaRPr lang="en-US" dirty="0"/>
          </a:p>
          <a:p>
            <a:pPr lvl="0"/>
            <a:r>
              <a:rPr lang="he-IL" dirty="0"/>
              <a:t>תהליך מבוסס </a:t>
            </a:r>
            <a:r>
              <a:rPr lang="en-US" dirty="0"/>
              <a:t>Active learning</a:t>
            </a:r>
            <a:r>
              <a:rPr lang="he-IL" dirty="0"/>
              <a:t> לסיווג צמתי הגרף בעלי מספר השכנים הגבוה ביותר – אלה בעלי הפוטנציאל הגבוה ביותר להפיץ את סיווגם לכמה שיותר דוגמאות נוספות.</a:t>
            </a:r>
            <a:endParaRPr lang="en-US" dirty="0"/>
          </a:p>
          <a:p>
            <a:pPr lvl="0"/>
            <a:r>
              <a:rPr lang="he-IL" dirty="0"/>
              <a:t>תהליך הפצת סיווגים מדוגמאות מסווגות לכאלה שאינן מסווגות בהתאם לדמיון בין הדוגמאות.</a:t>
            </a:r>
            <a:endParaRPr lang="en-US" dirty="0"/>
          </a:p>
          <a:p>
            <a:endParaRPr lang="he-IL" dirty="0"/>
          </a:p>
        </p:txBody>
      </p:sp>
      <p:sp>
        <p:nvSpPr>
          <p:cNvPr id="4" name="מציין מיקום של מספר שקופית 3"/>
          <p:cNvSpPr>
            <a:spLocks noGrp="1"/>
          </p:cNvSpPr>
          <p:nvPr>
            <p:ph type="sldNum" sz="quarter" idx="12"/>
          </p:nvPr>
        </p:nvSpPr>
        <p:spPr/>
        <p:txBody>
          <a:bodyPr/>
          <a:lstStyle/>
          <a:p>
            <a:fld id="{2A013F82-EE5E-44EE-A61D-E31C6657F26F}" type="slidenum">
              <a:rPr lang="he-IL" smtClean="0"/>
              <a:t>16</a:t>
            </a:fld>
            <a:endParaRPr lang="he-IL"/>
          </a:p>
        </p:txBody>
      </p:sp>
    </p:spTree>
    <p:extLst>
      <p:ext uri="{BB962C8B-B14F-4D97-AF65-F5344CB8AC3E}">
        <p14:creationId xmlns:p14="http://schemas.microsoft.com/office/powerpoint/2010/main" val="1486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תהליך בניית הגרף</a:t>
            </a:r>
            <a:endParaRPr lang="he-IL" dirty="0"/>
          </a:p>
        </p:txBody>
      </p:sp>
      <p:sp>
        <p:nvSpPr>
          <p:cNvPr id="3" name="מציין מיקום תוכן 2"/>
          <p:cNvSpPr>
            <a:spLocks noGrp="1"/>
          </p:cNvSpPr>
          <p:nvPr>
            <p:ph idx="1"/>
          </p:nvPr>
        </p:nvSpPr>
        <p:spPr/>
        <p:txBody>
          <a:bodyPr>
            <a:normAutofit/>
          </a:bodyPr>
          <a:lstStyle/>
          <a:p>
            <a:r>
              <a:rPr lang="he-IL" dirty="0"/>
              <a:t>ל</a:t>
            </a:r>
            <a:r>
              <a:rPr lang="en-US" dirty="0"/>
              <a:t>IDMD</a:t>
            </a:r>
            <a:r>
              <a:rPr lang="he-IL" dirty="0"/>
              <a:t> יש עלות חישוב גבוהה מאוד כאשר מדובר במאגר </a:t>
            </a:r>
            <a:r>
              <a:rPr lang="he-IL" dirty="0" smtClean="0"/>
              <a:t>דוגמאות.</a:t>
            </a:r>
          </a:p>
          <a:p>
            <a:endParaRPr lang="he-IL" dirty="0" smtClean="0"/>
          </a:p>
          <a:p>
            <a:r>
              <a:rPr lang="he-IL" dirty="0" smtClean="0"/>
              <a:t>שימוש במרחק </a:t>
            </a:r>
            <a:r>
              <a:rPr lang="he-IL" dirty="0" err="1" smtClean="0"/>
              <a:t>אוקלידי</a:t>
            </a:r>
            <a:r>
              <a:rPr lang="he-IL" dirty="0" smtClean="0"/>
              <a:t> כדי להפחית את כמות הפעמים שנדרש להפעיל חישוב </a:t>
            </a:r>
            <a:r>
              <a:rPr lang="en-US" dirty="0" smtClean="0"/>
              <a:t>IDMD</a:t>
            </a:r>
            <a:r>
              <a:rPr lang="he-IL" dirty="0" smtClean="0"/>
              <a:t>:</a:t>
            </a:r>
          </a:p>
          <a:p>
            <a:pPr lvl="1"/>
            <a:r>
              <a:rPr lang="he-IL" dirty="0" smtClean="0"/>
              <a:t>מחשבים מרחק </a:t>
            </a:r>
            <a:r>
              <a:rPr lang="he-IL" dirty="0" err="1" smtClean="0"/>
              <a:t>אוקלידי</a:t>
            </a:r>
            <a:r>
              <a:rPr lang="he-IL" dirty="0" smtClean="0"/>
              <a:t> לכל הדוגמאות</a:t>
            </a:r>
          </a:p>
          <a:p>
            <a:pPr lvl="1"/>
            <a:r>
              <a:rPr lang="he-IL" dirty="0" smtClean="0"/>
              <a:t>בוחרים את ה500 הקרובים ביותר</a:t>
            </a:r>
          </a:p>
          <a:p>
            <a:pPr lvl="1"/>
            <a:r>
              <a:rPr lang="he-IL" dirty="0" smtClean="0"/>
              <a:t>מפעילים עליהם את פונקציית המרחק </a:t>
            </a:r>
            <a:r>
              <a:rPr lang="en-US" dirty="0" smtClean="0"/>
              <a:t>IDMD</a:t>
            </a:r>
            <a:endParaRPr lang="he-IL" dirty="0" smtClean="0"/>
          </a:p>
        </p:txBody>
      </p:sp>
      <p:sp>
        <p:nvSpPr>
          <p:cNvPr id="4" name="מציין מיקום של מספר שקופית 3"/>
          <p:cNvSpPr>
            <a:spLocks noGrp="1"/>
          </p:cNvSpPr>
          <p:nvPr>
            <p:ph type="sldNum" sz="quarter" idx="12"/>
          </p:nvPr>
        </p:nvSpPr>
        <p:spPr/>
        <p:txBody>
          <a:bodyPr/>
          <a:lstStyle/>
          <a:p>
            <a:fld id="{2A013F82-EE5E-44EE-A61D-E31C6657F26F}" type="slidenum">
              <a:rPr lang="he-IL" smtClean="0"/>
              <a:t>17</a:t>
            </a:fld>
            <a:endParaRPr lang="he-IL"/>
          </a:p>
        </p:txBody>
      </p:sp>
    </p:spTree>
    <p:extLst>
      <p:ext uri="{BB962C8B-B14F-4D97-AF65-F5344CB8AC3E}">
        <p14:creationId xmlns:p14="http://schemas.microsoft.com/office/powerpoint/2010/main" val="4018357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האלגוריתם - משתנים</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a:bodyPr>
              <a:lstStyle/>
              <a:p>
                <a:r>
                  <a:rPr lang="en-US" dirty="0" smtClean="0"/>
                  <a:t>Y</a:t>
                </a:r>
                <a:r>
                  <a:rPr lang="he-IL" dirty="0"/>
                  <a:t> = </a:t>
                </a:r>
                <a:r>
                  <a:rPr lang="he-IL" dirty="0" smtClean="0"/>
                  <a:t>קבוצת הסיווגים </a:t>
                </a:r>
                <a:r>
                  <a:rPr lang="he-IL" dirty="0"/>
                  <a:t>של הדוגמאות</a:t>
                </a:r>
                <a:endParaRPr lang="en-US" dirty="0"/>
              </a:p>
              <a:p>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y</m:t>
                        </m:r>
                      </m:e>
                      <m:sub>
                        <m:r>
                          <m:rPr>
                            <m:sty m:val="p"/>
                          </m:rPr>
                          <a:rPr lang="en-US">
                            <a:latin typeface="Cambria Math" panose="02040503050406030204" pitchFamily="18" charset="0"/>
                          </a:rPr>
                          <m:t>i</m:t>
                        </m:r>
                      </m:sub>
                    </m:sSub>
                    <m:r>
                      <a:rPr lang="en-US">
                        <a:latin typeface="Cambria Math" panose="02040503050406030204" pitchFamily="18" charset="0"/>
                      </a:rPr>
                      <m:t>=</m:t>
                    </m:r>
                    <m:d>
                      <m:dPr>
                        <m:begChr m:val="{"/>
                        <m:endChr m:val=""/>
                        <m:ctrlPr>
                          <a:rPr lang="en-US" i="1">
                            <a:latin typeface="Cambria Math" panose="02040503050406030204" pitchFamily="18" charset="0"/>
                          </a:rPr>
                        </m:ctrlPr>
                      </m:dPr>
                      <m:e>
                        <m:eqArr>
                          <m:eqArrPr>
                            <m:ctrlPr>
                              <a:rPr lang="en-US" i="1">
                                <a:latin typeface="Cambria Math" panose="02040503050406030204" pitchFamily="18" charset="0"/>
                              </a:rPr>
                            </m:ctrlPr>
                          </m:eqArrPr>
                          <m:e>
                            <m:r>
                              <m:rPr>
                                <m:sty m:val="p"/>
                              </m:rPr>
                              <a:rPr lang="en-US">
                                <a:latin typeface="Cambria Math" panose="02040503050406030204" pitchFamily="18" charset="0"/>
                              </a:rPr>
                              <m:t>m</m:t>
                            </m:r>
                            <m:r>
                              <a:rPr lang="en-US">
                                <a:latin typeface="Cambria Math" panose="02040503050406030204" pitchFamily="18" charset="0"/>
                              </a:rPr>
                              <m:t>,  &amp;</m:t>
                            </m:r>
                            <m:sSub>
                              <m:sSubPr>
                                <m:ctrlPr>
                                  <a:rPr lang="en-US" i="1">
                                    <a:latin typeface="Cambria Math" panose="02040503050406030204" pitchFamily="18" charset="0"/>
                                  </a:rPr>
                                </m:ctrlPr>
                              </m:sSubPr>
                              <m:e>
                                <m:r>
                                  <m:rPr>
                                    <m:sty m:val="p"/>
                                  </m:rPr>
                                  <a:rPr lang="en-US">
                                    <a:latin typeface="Cambria Math" panose="02040503050406030204" pitchFamily="18" charset="0"/>
                                  </a:rPr>
                                  <m:t>x</m:t>
                                </m:r>
                              </m:e>
                              <m:sub>
                                <m:r>
                                  <m:rPr>
                                    <m:sty m:val="p"/>
                                  </m:rPr>
                                  <a:rPr lang="en-US">
                                    <a:latin typeface="Cambria Math" panose="02040503050406030204" pitchFamily="18" charset="0"/>
                                  </a:rPr>
                                  <m:t>i</m:t>
                                </m:r>
                              </m:sub>
                            </m:sSub>
                            <m:r>
                              <a:rPr lang="en-US">
                                <a:latin typeface="Cambria Math" panose="02040503050406030204" pitchFamily="18" charset="0"/>
                              </a:rPr>
                              <m:t> </m:t>
                            </m:r>
                            <m:r>
                              <m:rPr>
                                <m:sty m:val="p"/>
                              </m:rPr>
                              <a:rPr lang="en-US">
                                <a:latin typeface="Cambria Math" panose="02040503050406030204" pitchFamily="18" charset="0"/>
                              </a:rPr>
                              <m:t>belongs</m:t>
                            </m:r>
                            <m:r>
                              <a:rPr lang="en-US">
                                <a:latin typeface="Cambria Math" panose="02040503050406030204" pitchFamily="18" charset="0"/>
                              </a:rPr>
                              <m:t> </m:t>
                            </m:r>
                            <m:r>
                              <m:rPr>
                                <m:sty m:val="p"/>
                              </m:rPr>
                              <a:rPr lang="en-US">
                                <a:latin typeface="Cambria Math" panose="02040503050406030204" pitchFamily="18" charset="0"/>
                              </a:rPr>
                              <m:t>to</m:t>
                            </m:r>
                            <m:r>
                              <a:rPr lang="en-US">
                                <a:latin typeface="Cambria Math" panose="02040503050406030204" pitchFamily="18" charset="0"/>
                              </a:rPr>
                              <m:t> </m:t>
                            </m:r>
                            <m:r>
                              <m:rPr>
                                <m:sty m:val="p"/>
                              </m:rPr>
                              <a:rPr lang="en-US">
                                <a:latin typeface="Cambria Math" panose="02040503050406030204" pitchFamily="18" charset="0"/>
                              </a:rPr>
                              <m:t>the</m:t>
                            </m:r>
                            <m:r>
                              <a:rPr lang="en-US">
                                <a:latin typeface="Cambria Math" panose="02040503050406030204" pitchFamily="18" charset="0"/>
                              </a:rPr>
                              <m:t> </m:t>
                            </m:r>
                            <m:r>
                              <m:rPr>
                                <m:sty m:val="p"/>
                              </m:rPr>
                              <a:rPr lang="en-US">
                                <a:latin typeface="Cambria Math" panose="02040503050406030204" pitchFamily="18" charset="0"/>
                              </a:rPr>
                              <m:t>class</m:t>
                            </m:r>
                            <m:r>
                              <a:rPr lang="en-US">
                                <a:latin typeface="Cambria Math" panose="02040503050406030204" pitchFamily="18" charset="0"/>
                              </a:rPr>
                              <m:t> </m:t>
                            </m:r>
                            <m:r>
                              <m:rPr>
                                <m:sty m:val="p"/>
                              </m:rPr>
                              <a:rPr lang="en-US">
                                <a:latin typeface="Cambria Math" panose="02040503050406030204" pitchFamily="18" charset="0"/>
                              </a:rPr>
                              <m:t>m</m:t>
                            </m:r>
                            <m:r>
                              <a:rPr lang="en-US">
                                <a:latin typeface="Cambria Math" panose="02040503050406030204" pitchFamily="18" charset="0"/>
                              </a:rPr>
                              <m:t>∈{</m:t>
                            </m:r>
                            <m:r>
                              <a:rPr lang="en-US" b="0" i="0" smtClean="0">
                                <a:latin typeface="Cambria Math"/>
                              </a:rPr>
                              <m:t>0</m:t>
                            </m:r>
                            <m:r>
                              <a:rPr lang="en-US">
                                <a:latin typeface="Cambria Math" panose="02040503050406030204" pitchFamily="18" charset="0"/>
                              </a:rPr>
                              <m:t>,…,</m:t>
                            </m:r>
                            <m:r>
                              <a:rPr lang="en-US" b="0" i="0" smtClean="0">
                                <a:latin typeface="Cambria Math"/>
                              </a:rPr>
                              <m:t>9</m:t>
                            </m:r>
                            <m:r>
                              <a:rPr lang="en-US">
                                <a:latin typeface="Cambria Math" panose="02040503050406030204" pitchFamily="18" charset="0"/>
                              </a:rPr>
                              <m:t>}</m:t>
                            </m:r>
                          </m:e>
                          <m:e>
                            <m:r>
                              <a:rPr lang="en-US" i="1">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  &amp;</m:t>
                            </m:r>
                            <m:sSub>
                              <m:sSubPr>
                                <m:ctrlPr>
                                  <a:rPr lang="en-US" i="1">
                                    <a:latin typeface="Cambria Math" panose="02040503050406030204" pitchFamily="18" charset="0"/>
                                  </a:rPr>
                                </m:ctrlPr>
                              </m:sSubPr>
                              <m:e>
                                <m:r>
                                  <m:rPr>
                                    <m:sty m:val="p"/>
                                  </m:rPr>
                                  <a:rPr lang="en-US">
                                    <a:latin typeface="Cambria Math" panose="02040503050406030204" pitchFamily="18" charset="0"/>
                                  </a:rPr>
                                  <m:t>x</m:t>
                                </m:r>
                              </m:e>
                              <m:sub>
                                <m:r>
                                  <m:rPr>
                                    <m:sty m:val="p"/>
                                  </m:rPr>
                                  <a:rPr lang="en-US">
                                    <a:latin typeface="Cambria Math" panose="02040503050406030204" pitchFamily="18" charset="0"/>
                                  </a:rPr>
                                  <m:t>i</m:t>
                                </m:r>
                              </m:sub>
                            </m:sSub>
                            <m:r>
                              <a:rPr lang="en-US" i="1">
                                <a:latin typeface="Cambria Math" panose="02040503050406030204" pitchFamily="18" charset="0"/>
                              </a:rPr>
                              <m:t> </m:t>
                            </m:r>
                            <m:r>
                              <a:rPr lang="en-US" i="1">
                                <a:latin typeface="Cambria Math" panose="02040503050406030204" pitchFamily="18" charset="0"/>
                              </a:rPr>
                              <m:t>𝑖𝑠</m:t>
                            </m:r>
                            <m:r>
                              <a:rPr lang="en-US" i="1">
                                <a:latin typeface="Cambria Math" panose="02040503050406030204" pitchFamily="18" charset="0"/>
                              </a:rPr>
                              <m:t> </m:t>
                            </m:r>
                            <m:r>
                              <a:rPr lang="en-US" i="1">
                                <a:latin typeface="Cambria Math" panose="02040503050406030204" pitchFamily="18" charset="0"/>
                              </a:rPr>
                              <m:t>𝑢𝑛𝑙𝑎𝑏𝑙𝑒𝑑</m:t>
                            </m:r>
                          </m:e>
                        </m:eqArr>
                      </m:e>
                    </m:d>
                  </m:oMath>
                </a14:m>
                <a:endParaRPr lang="en-US" dirty="0"/>
              </a:p>
              <a:p>
                <a14:m>
                  <m:oMath xmlns:m="http://schemas.openxmlformats.org/officeDocument/2006/math">
                    <m:sSup>
                      <m:sSupPr>
                        <m:ctrlPr>
                          <a:rPr lang="en-US" i="1">
                            <a:latin typeface="Cambria Math" panose="02040503050406030204" pitchFamily="18" charset="0"/>
                          </a:rPr>
                        </m:ctrlPr>
                      </m:sSupPr>
                      <m:e>
                        <m:r>
                          <m:rPr>
                            <m:sty m:val="p"/>
                          </m:rPr>
                          <a:rPr lang="en-US">
                            <a:latin typeface="Cambria Math" panose="02040503050406030204" pitchFamily="18" charset="0"/>
                          </a:rPr>
                          <m:t>X</m:t>
                        </m:r>
                      </m:e>
                      <m:sup>
                        <m:r>
                          <a:rPr lang="en-US" i="1">
                            <a:latin typeface="Cambria Math" panose="02040503050406030204" pitchFamily="18" charset="0"/>
                          </a:rPr>
                          <m:t>𝑙</m:t>
                        </m:r>
                      </m:sup>
                    </m:sSup>
                  </m:oMath>
                </a14:m>
                <a:r>
                  <a:rPr lang="he-IL" dirty="0"/>
                  <a:t> - </a:t>
                </a:r>
                <a:r>
                  <a:rPr lang="he-IL" dirty="0" smtClean="0"/>
                  <a:t>קבוצת הדוגמאות </a:t>
                </a:r>
                <a:r>
                  <a:rPr lang="he-IL" dirty="0"/>
                  <a:t>בעלות סיווג</a:t>
                </a:r>
                <a:endParaRPr lang="en-US" dirty="0"/>
              </a:p>
              <a:p>
                <a14:m>
                  <m:oMath xmlns:m="http://schemas.openxmlformats.org/officeDocument/2006/math">
                    <m:sSup>
                      <m:sSupPr>
                        <m:ctrlPr>
                          <a:rPr lang="en-US" i="1">
                            <a:latin typeface="Cambria Math" panose="02040503050406030204" pitchFamily="18" charset="0"/>
                          </a:rPr>
                        </m:ctrlPr>
                      </m:sSupPr>
                      <m:e>
                        <m:r>
                          <m:rPr>
                            <m:sty m:val="p"/>
                          </m:rPr>
                          <a:rPr lang="en-US">
                            <a:latin typeface="Cambria Math" panose="02040503050406030204" pitchFamily="18" charset="0"/>
                          </a:rPr>
                          <m:t>X</m:t>
                        </m:r>
                      </m:e>
                      <m:sup>
                        <m:r>
                          <m:rPr>
                            <m:sty m:val="p"/>
                          </m:rPr>
                          <a:rPr lang="en-US">
                            <a:latin typeface="Cambria Math" panose="02040503050406030204" pitchFamily="18" charset="0"/>
                          </a:rPr>
                          <m:t>u</m:t>
                        </m:r>
                      </m:sup>
                    </m:sSup>
                  </m:oMath>
                </a14:m>
                <a:r>
                  <a:rPr lang="he-IL" dirty="0" smtClean="0"/>
                  <a:t> - קבוצת הדוגמאות </a:t>
                </a:r>
                <a:r>
                  <a:rPr lang="he-IL" dirty="0"/>
                  <a:t>שאינן מסווגות</a:t>
                </a:r>
                <a:endParaRPr lang="en-US" dirty="0"/>
              </a:p>
              <a:p>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𝑚</m:t>
                        </m:r>
                      </m:sup>
                    </m:sSup>
                  </m:oMath>
                </a14:m>
                <a:r>
                  <a:rPr lang="he-IL" dirty="0"/>
                  <a:t> – </a:t>
                </a:r>
                <a:r>
                  <a:rPr lang="he-IL" dirty="0" smtClean="0"/>
                  <a:t>קבוצת </a:t>
                </a:r>
                <a:r>
                  <a:rPr lang="he-IL" dirty="0"/>
                  <a:t>הדוגמאות שסווגו באופן ידני ע"י </a:t>
                </a:r>
                <a:r>
                  <a:rPr lang="he-IL" dirty="0" smtClean="0"/>
                  <a:t>המומחה</a:t>
                </a:r>
                <a:endParaRPr lang="en-US" dirty="0"/>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𝐿</m:t>
                        </m:r>
                      </m:e>
                      <m:sub>
                        <m:r>
                          <a:rPr lang="en-US" i="1">
                            <a:latin typeface="Cambria Math" panose="02040503050406030204" pitchFamily="18" charset="0"/>
                          </a:rPr>
                          <m:t>𝑚𝑎𝑥</m:t>
                        </m:r>
                      </m:sub>
                    </m:sSub>
                  </m:oMath>
                </a14:m>
                <a:r>
                  <a:rPr lang="en-US" dirty="0"/>
                  <a:t> </a:t>
                </a:r>
                <a:r>
                  <a:rPr lang="he-IL" dirty="0"/>
                  <a:t>– ערך סף מקסימלי עבור מספר הדוגמאות שסווגו ע"י ה</a:t>
                </a:r>
                <a:r>
                  <a:rPr lang="en-US" dirty="0"/>
                  <a:t>expert</a:t>
                </a:r>
                <a:r>
                  <a:rPr lang="he-IL" dirty="0"/>
                  <a:t>. פרמטר זה משמש כאחד מתנאי העצירה לאלגוריתם הסיווג.</a:t>
                </a:r>
                <a:endParaRPr lang="en-US"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rotWithShape="1">
                <a:blip r:embed="rId3"/>
                <a:stretch>
                  <a:fillRect t="-2071" r="-935"/>
                </a:stretch>
              </a:blipFill>
            </p:spPr>
            <p:txBody>
              <a:bodyPr/>
              <a:lstStyle/>
              <a:p>
                <a:r>
                  <a:rPr lang="he-IL">
                    <a:noFill/>
                  </a:rPr>
                  <a:t> </a:t>
                </a:r>
              </a:p>
            </p:txBody>
          </p:sp>
        </mc:Fallback>
      </mc:AlternateContent>
      <p:sp>
        <p:nvSpPr>
          <p:cNvPr id="4" name="מציין מיקום של מספר שקופית 3"/>
          <p:cNvSpPr>
            <a:spLocks noGrp="1"/>
          </p:cNvSpPr>
          <p:nvPr>
            <p:ph type="sldNum" sz="quarter" idx="12"/>
          </p:nvPr>
        </p:nvSpPr>
        <p:spPr/>
        <p:txBody>
          <a:bodyPr/>
          <a:lstStyle/>
          <a:p>
            <a:fld id="{2A013F82-EE5E-44EE-A61D-E31C6657F26F}" type="slidenum">
              <a:rPr lang="he-IL" smtClean="0"/>
              <a:t>18</a:t>
            </a:fld>
            <a:endParaRPr lang="he-IL"/>
          </a:p>
        </p:txBody>
      </p:sp>
    </p:spTree>
    <p:extLst>
      <p:ext uri="{BB962C8B-B14F-4D97-AF65-F5344CB8AC3E}">
        <p14:creationId xmlns:p14="http://schemas.microsoft.com/office/powerpoint/2010/main" val="408862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אלגוריתם למציאת הדוגמה הכדאית ביותר לסיווג - </a:t>
            </a:r>
            <a:r>
              <a:rPr lang="en-US" b="1" dirty="0" err="1" smtClean="0"/>
              <a:t>GetLabel</a:t>
            </a:r>
            <a:endParaRPr lang="he-IL" dirty="0"/>
          </a:p>
        </p:txBody>
      </p:sp>
      <p:sp>
        <p:nvSpPr>
          <p:cNvPr id="3" name="מציין מיקום תוכן 2"/>
          <p:cNvSpPr>
            <a:spLocks noGrp="1"/>
          </p:cNvSpPr>
          <p:nvPr>
            <p:ph idx="1"/>
          </p:nvPr>
        </p:nvSpPr>
        <p:spPr/>
        <p:txBody>
          <a:bodyPr/>
          <a:lstStyle/>
          <a:p>
            <a:r>
              <a:rPr lang="he-IL" dirty="0" smtClean="0"/>
              <a:t>הדוגמה </a:t>
            </a:r>
            <a:r>
              <a:rPr lang="he-IL" dirty="0"/>
              <a:t>הכי כדאית </a:t>
            </a:r>
            <a:r>
              <a:rPr lang="he-IL" dirty="0" smtClean="0"/>
              <a:t>לסיווג == </a:t>
            </a:r>
            <a:r>
              <a:rPr lang="he-IL" dirty="0"/>
              <a:t>זו שתסייע במידה המקסימלית בסיווג דוגמאות </a:t>
            </a:r>
            <a:r>
              <a:rPr lang="he-IL" dirty="0" smtClean="0"/>
              <a:t>נוספות.</a:t>
            </a:r>
          </a:p>
          <a:p>
            <a:r>
              <a:rPr lang="he-IL" dirty="0" smtClean="0"/>
              <a:t>ערך </a:t>
            </a:r>
            <a:r>
              <a:rPr lang="he-IL" dirty="0"/>
              <a:t>ההחזר יהיה </a:t>
            </a:r>
            <a:r>
              <a:rPr lang="en-US" dirty="0"/>
              <a:t>(</a:t>
            </a:r>
            <a:r>
              <a:rPr lang="en-US" dirty="0" err="1"/>
              <a:t>x,y</a:t>
            </a:r>
            <a:r>
              <a:rPr lang="en-US" dirty="0"/>
              <a:t>)</a:t>
            </a:r>
            <a:r>
              <a:rPr lang="he-IL" dirty="0"/>
              <a:t> כאשר ה</a:t>
            </a:r>
            <a:r>
              <a:rPr lang="en-US" dirty="0"/>
              <a:t>x</a:t>
            </a:r>
            <a:r>
              <a:rPr lang="he-IL" dirty="0"/>
              <a:t> מייצג את הדוגמה ו</a:t>
            </a:r>
            <a:r>
              <a:rPr lang="en-US" dirty="0"/>
              <a:t>y</a:t>
            </a:r>
            <a:r>
              <a:rPr lang="he-IL" dirty="0"/>
              <a:t> מייצג את הסיווג שלה. </a:t>
            </a:r>
            <a:endParaRPr lang="en-US" dirty="0"/>
          </a:p>
          <a:p>
            <a:endParaRPr lang="he-IL" dirty="0"/>
          </a:p>
        </p:txBody>
      </p:sp>
      <p:pic>
        <p:nvPicPr>
          <p:cNvPr id="4" name="תמונה 3"/>
          <p:cNvPicPr/>
          <p:nvPr/>
        </p:nvPicPr>
        <p:blipFill>
          <a:blip r:embed="rId3"/>
          <a:stretch>
            <a:fillRect/>
          </a:stretch>
        </p:blipFill>
        <p:spPr>
          <a:xfrm>
            <a:off x="2133972" y="3645024"/>
            <a:ext cx="7416824" cy="2736304"/>
          </a:xfrm>
          <a:prstGeom prst="rect">
            <a:avLst/>
          </a:prstGeom>
        </p:spPr>
      </p:pic>
      <p:sp>
        <p:nvSpPr>
          <p:cNvPr id="5" name="TextBox 4"/>
          <p:cNvSpPr txBox="1"/>
          <p:nvPr/>
        </p:nvSpPr>
        <p:spPr>
          <a:xfrm>
            <a:off x="9838828" y="4413011"/>
            <a:ext cx="1944216" cy="1200329"/>
          </a:xfrm>
          <a:prstGeom prst="rect">
            <a:avLst/>
          </a:prstGeom>
          <a:noFill/>
        </p:spPr>
        <p:txBody>
          <a:bodyPr wrap="square" rtlCol="1">
            <a:spAutoFit/>
          </a:bodyPr>
          <a:lstStyle/>
          <a:p>
            <a:r>
              <a:rPr lang="en-US" dirty="0" smtClean="0"/>
              <a:t>M – </a:t>
            </a:r>
            <a:r>
              <a:rPr lang="he-IL" dirty="0" smtClean="0"/>
              <a:t>מערך מונים</a:t>
            </a:r>
            <a:endParaRPr lang="en-US" dirty="0" smtClean="0"/>
          </a:p>
          <a:p>
            <a:endParaRPr lang="en-US" dirty="0"/>
          </a:p>
          <a:p>
            <a:r>
              <a:rPr lang="en-US" dirty="0" smtClean="0"/>
              <a:t>S – </a:t>
            </a:r>
            <a:r>
              <a:rPr lang="he-IL" dirty="0" smtClean="0"/>
              <a:t>פרמטר המגדיר את גודל השכונה</a:t>
            </a:r>
            <a:endParaRPr lang="he-IL" dirty="0"/>
          </a:p>
        </p:txBody>
      </p:sp>
      <p:sp>
        <p:nvSpPr>
          <p:cNvPr id="6" name="מציין מיקום של מספר שקופית 5"/>
          <p:cNvSpPr>
            <a:spLocks noGrp="1"/>
          </p:cNvSpPr>
          <p:nvPr>
            <p:ph type="sldNum" sz="quarter" idx="12"/>
          </p:nvPr>
        </p:nvSpPr>
        <p:spPr/>
        <p:txBody>
          <a:bodyPr/>
          <a:lstStyle/>
          <a:p>
            <a:fld id="{2A013F82-EE5E-44EE-A61D-E31C6657F26F}" type="slidenum">
              <a:rPr lang="he-IL" smtClean="0"/>
              <a:t>19</a:t>
            </a:fld>
            <a:endParaRPr lang="he-IL"/>
          </a:p>
        </p:txBody>
      </p:sp>
    </p:spTree>
    <p:extLst>
      <p:ext uri="{BB962C8B-B14F-4D97-AF65-F5344CB8AC3E}">
        <p14:creationId xmlns:p14="http://schemas.microsoft.com/office/powerpoint/2010/main" val="334951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he-IL" dirty="0" smtClean="0"/>
              <a:t>על מה נדבר?</a:t>
            </a:r>
            <a:endParaRPr lang="he-IL" dirty="0"/>
          </a:p>
        </p:txBody>
      </p:sp>
      <p:sp>
        <p:nvSpPr>
          <p:cNvPr id="3" name="Content Placeholder 2"/>
          <p:cNvSpPr>
            <a:spLocks noGrp="1"/>
          </p:cNvSpPr>
          <p:nvPr>
            <p:ph idx="1"/>
          </p:nvPr>
        </p:nvSpPr>
        <p:spPr/>
        <p:txBody>
          <a:bodyPr/>
          <a:lstStyle/>
          <a:p>
            <a:pPr algn="r" rtl="1"/>
            <a:r>
              <a:rPr lang="he-IL" dirty="0" smtClean="0">
                <a:latin typeface="Alef"/>
              </a:rPr>
              <a:t>הצגת הבעיה</a:t>
            </a:r>
          </a:p>
          <a:p>
            <a:pPr algn="r" rtl="1"/>
            <a:r>
              <a:rPr lang="he-IL" dirty="0" smtClean="0">
                <a:latin typeface="Alef"/>
              </a:rPr>
              <a:t>צלילה לעולם המושגים</a:t>
            </a:r>
          </a:p>
          <a:p>
            <a:pPr algn="r" rtl="1"/>
            <a:r>
              <a:rPr lang="he-IL" dirty="0" smtClean="0">
                <a:latin typeface="Alef"/>
              </a:rPr>
              <a:t>פתרון הבעיה - האלגוריתם</a:t>
            </a:r>
          </a:p>
          <a:p>
            <a:pPr algn="r" rtl="1"/>
            <a:r>
              <a:rPr lang="he-IL" dirty="0" smtClean="0">
                <a:latin typeface="Alef"/>
              </a:rPr>
              <a:t>תוצאות ומסקנות</a:t>
            </a:r>
          </a:p>
          <a:p>
            <a:pPr algn="r" rtl="1"/>
            <a:r>
              <a:rPr lang="he-IL" dirty="0" smtClean="0">
                <a:latin typeface="Alef"/>
              </a:rPr>
              <a:t>יישום השיטה</a:t>
            </a:r>
            <a:endParaRPr lang="he-IL" dirty="0">
              <a:latin typeface="Alef"/>
            </a:endParaRPr>
          </a:p>
        </p:txBody>
      </p:sp>
      <p:sp>
        <p:nvSpPr>
          <p:cNvPr id="4" name="מציין מיקום של מספר שקופית 3"/>
          <p:cNvSpPr>
            <a:spLocks noGrp="1"/>
          </p:cNvSpPr>
          <p:nvPr>
            <p:ph type="sldNum" sz="quarter" idx="12"/>
          </p:nvPr>
        </p:nvSpPr>
        <p:spPr/>
        <p:txBody>
          <a:bodyPr/>
          <a:lstStyle/>
          <a:p>
            <a:fld id="{2A013F82-EE5E-44EE-A61D-E31C6657F26F}" type="slidenum">
              <a:rPr lang="he-IL" smtClean="0"/>
              <a:t>2</a:t>
            </a:fld>
            <a:endParaRPr lang="he-IL"/>
          </a:p>
        </p:txBody>
      </p:sp>
    </p:spTree>
    <p:extLst>
      <p:ext uri="{BB962C8B-B14F-4D97-AF65-F5344CB8AC3E}">
        <p14:creationId xmlns:p14="http://schemas.microsoft.com/office/powerpoint/2010/main" val="7166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האלגוריתם המרכזי</a:t>
            </a:r>
            <a:endParaRPr lang="he-IL" dirty="0"/>
          </a:p>
        </p:txBody>
      </p:sp>
      <mc:AlternateContent xmlns:mc="http://schemas.openxmlformats.org/markup-compatibility/2006" xmlns:a14="http://schemas.microsoft.com/office/drawing/2010/main">
        <mc:Choice Requires="a14">
          <p:sp>
            <p:nvSpPr>
              <p:cNvPr id="3" name="מציין מיקום תוכן 2"/>
              <p:cNvSpPr>
                <a:spLocks noGrp="1"/>
              </p:cNvSpPr>
              <p:nvPr>
                <p:ph idx="1"/>
              </p:nvPr>
            </p:nvSpPr>
            <p:spPr/>
            <p:txBody>
              <a:bodyPr>
                <a:normAutofit/>
              </a:bodyPr>
              <a:lstStyle/>
              <a:p>
                <a:r>
                  <a:rPr lang="he-IL" dirty="0"/>
                  <a:t>אלגוריתם זה הוא זה המממש </a:t>
                </a:r>
                <a:r>
                  <a:rPr lang="he-IL" dirty="0" smtClean="0"/>
                  <a:t>את הלמידה המונחית למחצה.</a:t>
                </a:r>
                <a:r>
                  <a:rPr lang="he-IL" dirty="0"/>
                  <a:t/>
                </a:r>
                <a:br>
                  <a:rPr lang="he-IL" dirty="0"/>
                </a:br>
                <a:r>
                  <a:rPr lang="he-IL" dirty="0"/>
                  <a:t>האלגוריתם מתחיל את פעולתו כאשר אין כלל דוגמאות בעלות סיווג – כלומר:</a:t>
                </a:r>
                <a:endParaRPr lang="en-US" dirty="0"/>
              </a:p>
              <a:p>
                <a:r>
                  <a:rPr lang="he-IL"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𝑙</m:t>
                        </m:r>
                      </m:sup>
                    </m:sSup>
                    <m:r>
                      <a:rPr lang="en-US" i="1">
                        <a:latin typeface="Cambria Math" panose="02040503050406030204" pitchFamily="18" charset="0"/>
                      </a:rPr>
                      <m:t>=</m:t>
                    </m:r>
                    <m:r>
                      <a:rPr lang="en-US" i="1">
                        <a:latin typeface="Cambria Math" panose="02040503050406030204" pitchFamily="18" charset="0"/>
                      </a:rPr>
                      <m:t>∅</m:t>
                    </m:r>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𝑢</m:t>
                        </m:r>
                      </m:sup>
                    </m:sSup>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𝑌</m:t>
                        </m:r>
                      </m:e>
                    </m:d>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𝑋</m:t>
                        </m:r>
                      </m:e>
                      <m:sup>
                        <m:r>
                          <a:rPr lang="en-US" i="1">
                            <a:latin typeface="Cambria Math" panose="02040503050406030204" pitchFamily="18" charset="0"/>
                          </a:rPr>
                          <m:t>𝑚</m:t>
                        </m:r>
                      </m:sup>
                    </m:sSup>
                    <m:r>
                      <a:rPr lang="en-US" i="1">
                        <a:latin typeface="Cambria Math" panose="02040503050406030204" pitchFamily="18" charset="0"/>
                      </a:rPr>
                      <m:t>=</m:t>
                    </m:r>
                    <m:r>
                      <a:rPr lang="en-US" i="1">
                        <a:latin typeface="Cambria Math" panose="02040503050406030204" pitchFamily="18" charset="0"/>
                      </a:rPr>
                      <m:t>∅</m:t>
                    </m:r>
                  </m:oMath>
                </a14:m>
                <a:endParaRPr lang="en-US" dirty="0"/>
              </a:p>
              <a:p>
                <a:r>
                  <a:rPr lang="he-IL" dirty="0" smtClean="0"/>
                  <a:t>בכל </a:t>
                </a:r>
                <a:r>
                  <a:rPr lang="he-IL" dirty="0" err="1" smtClean="0"/>
                  <a:t>איטרציה</a:t>
                </a:r>
                <a:r>
                  <a:rPr lang="he-IL" dirty="0"/>
                  <a:t> </a:t>
                </a:r>
                <a:r>
                  <a:rPr lang="he-IL" dirty="0" smtClean="0"/>
                  <a:t>מבצעים:</a:t>
                </a:r>
              </a:p>
              <a:p>
                <a:pPr lvl="1"/>
                <a:r>
                  <a:rPr lang="he-IL" dirty="0" smtClean="0"/>
                  <a:t>פנייה </a:t>
                </a:r>
                <a:r>
                  <a:rPr lang="he-IL" dirty="0"/>
                  <a:t>לאלגוריתם </a:t>
                </a:r>
                <a:r>
                  <a:rPr lang="en-US" dirty="0" err="1"/>
                  <a:t>GetLabel</a:t>
                </a:r>
                <a:r>
                  <a:rPr lang="he-IL" dirty="0"/>
                  <a:t> על מנת לקבל דוגמה </a:t>
                </a:r>
                <a:r>
                  <a:rPr lang="en-US" dirty="0"/>
                  <a:t>x</a:t>
                </a:r>
                <a:r>
                  <a:rPr lang="he-IL" dirty="0"/>
                  <a:t> וסיווגה </a:t>
                </a:r>
                <a:r>
                  <a:rPr lang="en-US" dirty="0" smtClean="0"/>
                  <a:t>y</a:t>
                </a:r>
                <a:r>
                  <a:rPr lang="he-IL" dirty="0" smtClean="0"/>
                  <a:t>.</a:t>
                </a:r>
                <a:endParaRPr lang="he-IL" dirty="0"/>
              </a:p>
              <a:p>
                <a:pPr lvl="1"/>
                <a:r>
                  <a:rPr lang="he-IL" dirty="0" smtClean="0"/>
                  <a:t>שלב </a:t>
                </a:r>
                <a:r>
                  <a:rPr lang="he-IL" dirty="0"/>
                  <a:t>הפצת התוויות (הסיווגים</a:t>
                </a:r>
                <a:r>
                  <a:rPr lang="he-IL" dirty="0" smtClean="0"/>
                  <a:t>) עד להתכנסות</a:t>
                </a:r>
                <a:endParaRPr lang="he-IL" dirty="0"/>
              </a:p>
            </p:txBody>
          </p:sp>
        </mc:Choice>
        <mc:Fallback xmlns="">
          <p:sp>
            <p:nvSpPr>
              <p:cNvPr id="3" name="מציין מיקום תוכן 2"/>
              <p:cNvSpPr>
                <a:spLocks noGrp="1" noRot="1" noChangeAspect="1" noMove="1" noResize="1" noEditPoints="1" noAdjustHandles="1" noChangeArrowheads="1" noChangeShapeType="1" noTextEdit="1"/>
              </p:cNvSpPr>
              <p:nvPr>
                <p:ph idx="1"/>
              </p:nvPr>
            </p:nvSpPr>
            <p:spPr>
              <a:blipFill>
                <a:blip r:embed="rId3"/>
                <a:stretch>
                  <a:fillRect t="-2071" r="-935"/>
                </a:stretch>
              </a:blipFill>
            </p:spPr>
            <p:txBody>
              <a:bodyPr/>
              <a:lstStyle/>
              <a:p>
                <a:r>
                  <a:rPr lang="he-IL">
                    <a:noFill/>
                  </a:rPr>
                  <a:t> </a:t>
                </a:r>
              </a:p>
            </p:txBody>
          </p:sp>
        </mc:Fallback>
      </mc:AlternateContent>
      <p:pic>
        <p:nvPicPr>
          <p:cNvPr id="4" name="Picture 2" descr="×ª××¦××ª ×ª××× × ×¢×××¨ âªalgorithmâ¬â"/>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1348"/>
          <a:stretch/>
        </p:blipFill>
        <p:spPr bwMode="auto">
          <a:xfrm>
            <a:off x="333772" y="4365104"/>
            <a:ext cx="2651970" cy="2332088"/>
          </a:xfrm>
          <a:prstGeom prst="rect">
            <a:avLst/>
          </a:prstGeom>
          <a:noFill/>
          <a:extLst>
            <a:ext uri="{909E8E84-426E-40DD-AFC4-6F175D3DCCD1}">
              <a14:hiddenFill xmlns:a14="http://schemas.microsoft.com/office/drawing/2010/main">
                <a:solidFill>
                  <a:srgbClr val="FFFFFF"/>
                </a:solidFill>
              </a14:hiddenFill>
            </a:ext>
          </a:extLst>
        </p:spPr>
      </p:pic>
      <p:sp>
        <p:nvSpPr>
          <p:cNvPr id="5" name="מציין מיקום של מספר שקופית 4"/>
          <p:cNvSpPr>
            <a:spLocks noGrp="1"/>
          </p:cNvSpPr>
          <p:nvPr>
            <p:ph type="sldNum" sz="quarter" idx="12"/>
          </p:nvPr>
        </p:nvSpPr>
        <p:spPr/>
        <p:txBody>
          <a:bodyPr/>
          <a:lstStyle/>
          <a:p>
            <a:fld id="{2A013F82-EE5E-44EE-A61D-E31C6657F26F}" type="slidenum">
              <a:rPr lang="he-IL" smtClean="0"/>
              <a:t>20</a:t>
            </a:fld>
            <a:endParaRPr lang="he-IL"/>
          </a:p>
        </p:txBody>
      </p:sp>
    </p:spTree>
    <p:extLst>
      <p:ext uri="{BB962C8B-B14F-4D97-AF65-F5344CB8AC3E}">
        <p14:creationId xmlns:p14="http://schemas.microsoft.com/office/powerpoint/2010/main" val="74310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p:nvPr/>
        </p:nvPicPr>
        <p:blipFill>
          <a:blip r:embed="rId3"/>
          <a:stretch>
            <a:fillRect/>
          </a:stretch>
        </p:blipFill>
        <p:spPr>
          <a:xfrm>
            <a:off x="333772" y="189660"/>
            <a:ext cx="8856984" cy="4896544"/>
          </a:xfrm>
          <a:prstGeom prst="rect">
            <a:avLst/>
          </a:prstGeom>
        </p:spPr>
      </p:pic>
      <p:pic>
        <p:nvPicPr>
          <p:cNvPr id="8" name="תמונה 7"/>
          <p:cNvPicPr>
            <a:picLocks noChangeAspect="1"/>
          </p:cNvPicPr>
          <p:nvPr/>
        </p:nvPicPr>
        <p:blipFill>
          <a:blip r:embed="rId4"/>
          <a:stretch>
            <a:fillRect/>
          </a:stretch>
        </p:blipFill>
        <p:spPr>
          <a:xfrm>
            <a:off x="3502124" y="5229200"/>
            <a:ext cx="8153400" cy="1390650"/>
          </a:xfrm>
          <a:prstGeom prst="rect">
            <a:avLst/>
          </a:prstGeom>
        </p:spPr>
      </p:pic>
      <p:sp>
        <p:nvSpPr>
          <p:cNvPr id="2" name="מציין מיקום של מספר שקופית 1"/>
          <p:cNvSpPr>
            <a:spLocks noGrp="1"/>
          </p:cNvSpPr>
          <p:nvPr>
            <p:ph type="sldNum" sz="quarter" idx="12"/>
          </p:nvPr>
        </p:nvSpPr>
        <p:spPr/>
        <p:txBody>
          <a:bodyPr/>
          <a:lstStyle/>
          <a:p>
            <a:fld id="{2A013F82-EE5E-44EE-A61D-E31C6657F26F}" type="slidenum">
              <a:rPr lang="he-IL" smtClean="0"/>
              <a:t>21</a:t>
            </a:fld>
            <a:endParaRPr lang="he-IL"/>
          </a:p>
        </p:txBody>
      </p:sp>
    </p:spTree>
    <p:extLst>
      <p:ext uri="{BB962C8B-B14F-4D97-AF65-F5344CB8AC3E}">
        <p14:creationId xmlns:p14="http://schemas.microsoft.com/office/powerpoint/2010/main" val="1285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הרצת האלגוריתם</a:t>
            </a:r>
            <a:endParaRPr lang="he-IL" dirty="0"/>
          </a:p>
        </p:txBody>
      </p:sp>
      <p:sp>
        <p:nvSpPr>
          <p:cNvPr id="3" name="מציין מיקום תוכן 2"/>
          <p:cNvSpPr>
            <a:spLocks noGrp="1"/>
          </p:cNvSpPr>
          <p:nvPr>
            <p:ph idx="1"/>
          </p:nvPr>
        </p:nvSpPr>
        <p:spPr/>
        <p:txBody>
          <a:bodyPr>
            <a:normAutofit/>
          </a:bodyPr>
          <a:lstStyle/>
          <a:p>
            <a:pPr lvl="0"/>
            <a:r>
              <a:rPr lang="he-IL" dirty="0"/>
              <a:t>ביצועי האלגוריתם הוערכו על ידי הרצתו על ארבעה מסדי נתונים.</a:t>
            </a:r>
            <a:br>
              <a:rPr lang="he-IL" dirty="0"/>
            </a:br>
            <a:endParaRPr lang="en-US" dirty="0"/>
          </a:p>
          <a:p>
            <a:r>
              <a:rPr lang="he-IL" dirty="0"/>
              <a:t>לטינית ו3 שפות הודיות: בנגלית, דוונאגרי </a:t>
            </a:r>
            <a:r>
              <a:rPr lang="he-IL" dirty="0" smtClean="0"/>
              <a:t>ואורייה.</a:t>
            </a:r>
            <a:endParaRPr lang="he-IL" dirty="0"/>
          </a:p>
        </p:txBody>
      </p:sp>
      <p:pic>
        <p:nvPicPr>
          <p:cNvPr id="4" name="תמונה 3"/>
          <p:cNvPicPr/>
          <p:nvPr/>
        </p:nvPicPr>
        <p:blipFill>
          <a:blip r:embed="rId3"/>
          <a:stretch>
            <a:fillRect/>
          </a:stretch>
        </p:blipFill>
        <p:spPr>
          <a:xfrm>
            <a:off x="6382444" y="4399540"/>
            <a:ext cx="5400600" cy="1512168"/>
          </a:xfrm>
          <a:prstGeom prst="rect">
            <a:avLst/>
          </a:prstGeom>
        </p:spPr>
      </p:pic>
      <p:pic>
        <p:nvPicPr>
          <p:cNvPr id="5" name="תמונה 4"/>
          <p:cNvPicPr/>
          <p:nvPr/>
        </p:nvPicPr>
        <p:blipFill>
          <a:blip r:embed="rId4"/>
          <a:stretch>
            <a:fillRect/>
          </a:stretch>
        </p:blipFill>
        <p:spPr>
          <a:xfrm>
            <a:off x="184952" y="3573016"/>
            <a:ext cx="5904656" cy="3165217"/>
          </a:xfrm>
          <a:prstGeom prst="rect">
            <a:avLst/>
          </a:prstGeom>
        </p:spPr>
      </p:pic>
      <p:sp>
        <p:nvSpPr>
          <p:cNvPr id="6" name="מציין מיקום של מספר שקופית 5"/>
          <p:cNvSpPr>
            <a:spLocks noGrp="1"/>
          </p:cNvSpPr>
          <p:nvPr>
            <p:ph type="sldNum" sz="quarter" idx="12"/>
          </p:nvPr>
        </p:nvSpPr>
        <p:spPr/>
        <p:txBody>
          <a:bodyPr/>
          <a:lstStyle/>
          <a:p>
            <a:fld id="{2A013F82-EE5E-44EE-A61D-E31C6657F26F}" type="slidenum">
              <a:rPr lang="he-IL" smtClean="0"/>
              <a:t>22</a:t>
            </a:fld>
            <a:endParaRPr lang="he-IL"/>
          </a:p>
        </p:txBody>
      </p:sp>
    </p:spTree>
    <p:extLst>
      <p:ext uri="{BB962C8B-B14F-4D97-AF65-F5344CB8AC3E}">
        <p14:creationId xmlns:p14="http://schemas.microsoft.com/office/powerpoint/2010/main" val="104704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תוצאות – על נתוני האימון</a:t>
            </a:r>
            <a:endParaRPr lang="he-IL" dirty="0"/>
          </a:p>
        </p:txBody>
      </p:sp>
      <p:pic>
        <p:nvPicPr>
          <p:cNvPr id="4" name="תמונה 3"/>
          <p:cNvPicPr/>
          <p:nvPr/>
        </p:nvPicPr>
        <p:blipFill>
          <a:blip r:embed="rId3"/>
          <a:stretch>
            <a:fillRect/>
          </a:stretch>
        </p:blipFill>
        <p:spPr>
          <a:xfrm>
            <a:off x="1149305" y="2132856"/>
            <a:ext cx="9505056" cy="4248472"/>
          </a:xfrm>
          <a:prstGeom prst="rect">
            <a:avLst/>
          </a:prstGeom>
        </p:spPr>
      </p:pic>
      <p:sp>
        <p:nvSpPr>
          <p:cNvPr id="3" name="מציין מיקום של מספר שקופית 2"/>
          <p:cNvSpPr>
            <a:spLocks noGrp="1"/>
          </p:cNvSpPr>
          <p:nvPr>
            <p:ph type="sldNum" sz="quarter" idx="12"/>
          </p:nvPr>
        </p:nvSpPr>
        <p:spPr/>
        <p:txBody>
          <a:bodyPr/>
          <a:lstStyle/>
          <a:p>
            <a:fld id="{2A013F82-EE5E-44EE-A61D-E31C6657F26F}" type="slidenum">
              <a:rPr lang="he-IL" smtClean="0"/>
              <a:t>23</a:t>
            </a:fld>
            <a:endParaRPr lang="he-IL"/>
          </a:p>
        </p:txBody>
      </p:sp>
    </p:spTree>
    <p:extLst>
      <p:ext uri="{BB962C8B-B14F-4D97-AF65-F5344CB8AC3E}">
        <p14:creationId xmlns:p14="http://schemas.microsoft.com/office/powerpoint/2010/main" val="1896798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תוצאות – על נתוני המבחן</a:t>
            </a:r>
            <a:endParaRPr lang="he-IL" dirty="0"/>
          </a:p>
        </p:txBody>
      </p:sp>
      <p:pic>
        <p:nvPicPr>
          <p:cNvPr id="5" name="תמונה 4"/>
          <p:cNvPicPr/>
          <p:nvPr/>
        </p:nvPicPr>
        <p:blipFill>
          <a:blip r:embed="rId3"/>
          <a:stretch>
            <a:fillRect/>
          </a:stretch>
        </p:blipFill>
        <p:spPr>
          <a:xfrm>
            <a:off x="333772" y="2420888"/>
            <a:ext cx="11377263" cy="3600400"/>
          </a:xfrm>
          <a:prstGeom prst="rect">
            <a:avLst/>
          </a:prstGeom>
        </p:spPr>
      </p:pic>
      <p:sp>
        <p:nvSpPr>
          <p:cNvPr id="3" name="מציין מיקום של מספר שקופית 2"/>
          <p:cNvSpPr>
            <a:spLocks noGrp="1"/>
          </p:cNvSpPr>
          <p:nvPr>
            <p:ph type="sldNum" sz="quarter" idx="12"/>
          </p:nvPr>
        </p:nvSpPr>
        <p:spPr/>
        <p:txBody>
          <a:bodyPr/>
          <a:lstStyle/>
          <a:p>
            <a:fld id="{2A013F82-EE5E-44EE-A61D-E31C6657F26F}" type="slidenum">
              <a:rPr lang="he-IL" smtClean="0"/>
              <a:t>24</a:t>
            </a:fld>
            <a:endParaRPr lang="he-IL"/>
          </a:p>
        </p:txBody>
      </p:sp>
    </p:spTree>
    <p:extLst>
      <p:ext uri="{BB962C8B-B14F-4D97-AF65-F5344CB8AC3E}">
        <p14:creationId xmlns:p14="http://schemas.microsoft.com/office/powerpoint/2010/main" val="301449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061964" y="476672"/>
            <a:ext cx="7847857" cy="2739752"/>
          </a:xfrm>
        </p:spPr>
        <p:txBody>
          <a:bodyPr>
            <a:noAutofit/>
          </a:bodyPr>
          <a:lstStyle/>
          <a:p>
            <a:pPr algn="ctr"/>
            <a:r>
              <a:rPr lang="he-IL" sz="6000" dirty="0" smtClean="0"/>
              <a:t>האם הלמידה האקטיבית עוזרת במשהו?</a:t>
            </a:r>
            <a:endParaRPr lang="he-IL" sz="6000" dirty="0"/>
          </a:p>
        </p:txBody>
      </p:sp>
      <p:pic>
        <p:nvPicPr>
          <p:cNvPr id="6146" name="Picture 2" descr="×ª××¦××ª ×ª××× × ×¢×××¨ âªi have a question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6140" y="3356992"/>
            <a:ext cx="3946622" cy="2578460"/>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של מספר שקופית 2"/>
          <p:cNvSpPr>
            <a:spLocks noGrp="1"/>
          </p:cNvSpPr>
          <p:nvPr>
            <p:ph type="sldNum" sz="quarter" idx="12"/>
          </p:nvPr>
        </p:nvSpPr>
        <p:spPr/>
        <p:txBody>
          <a:bodyPr/>
          <a:lstStyle/>
          <a:p>
            <a:fld id="{2A013F82-EE5E-44EE-A61D-E31C6657F26F}" type="slidenum">
              <a:rPr lang="he-IL" smtClean="0"/>
              <a:t>25</a:t>
            </a:fld>
            <a:endParaRPr lang="he-IL"/>
          </a:p>
        </p:txBody>
      </p:sp>
    </p:spTree>
    <p:extLst>
      <p:ext uri="{BB962C8B-B14F-4D97-AF65-F5344CB8AC3E}">
        <p14:creationId xmlns:p14="http://schemas.microsoft.com/office/powerpoint/2010/main" val="363024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ª××¦××ª ×ª××× × ×¢×××¨ âªgood question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972" y="332656"/>
            <a:ext cx="7200800" cy="6261565"/>
          </a:xfrm>
          <a:prstGeom prst="rect">
            <a:avLst/>
          </a:prstGeom>
          <a:noFill/>
          <a:extLst>
            <a:ext uri="{909E8E84-426E-40DD-AFC4-6F175D3DCCD1}">
              <a14:hiddenFill xmlns:a14="http://schemas.microsoft.com/office/drawing/2010/main">
                <a:solidFill>
                  <a:srgbClr val="FFFFFF"/>
                </a:solidFill>
              </a14:hiddenFill>
            </a:ext>
          </a:extLst>
        </p:spPr>
      </p:pic>
      <p:sp>
        <p:nvSpPr>
          <p:cNvPr id="2" name="מציין מיקום של מספר שקופית 1"/>
          <p:cNvSpPr>
            <a:spLocks noGrp="1"/>
          </p:cNvSpPr>
          <p:nvPr>
            <p:ph type="sldNum" sz="quarter" idx="12"/>
          </p:nvPr>
        </p:nvSpPr>
        <p:spPr/>
        <p:txBody>
          <a:bodyPr/>
          <a:lstStyle/>
          <a:p>
            <a:fld id="{2A013F82-EE5E-44EE-A61D-E31C6657F26F}" type="slidenum">
              <a:rPr lang="he-IL" smtClean="0"/>
              <a:t>26</a:t>
            </a:fld>
            <a:endParaRPr lang="he-IL"/>
          </a:p>
        </p:txBody>
      </p:sp>
    </p:spTree>
    <p:extLst>
      <p:ext uri="{BB962C8B-B14F-4D97-AF65-F5344CB8AC3E}">
        <p14:creationId xmlns:p14="http://schemas.microsoft.com/office/powerpoint/2010/main" val="799213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שימוש בסימולציית מונטה קרלו</a:t>
            </a:r>
            <a:endParaRPr lang="he-IL" dirty="0"/>
          </a:p>
        </p:txBody>
      </p:sp>
      <mc:AlternateContent xmlns:mc="http://schemas.openxmlformats.org/markup-compatibility/2006" xmlns:a14="http://schemas.microsoft.com/office/drawing/2010/main">
        <mc:Choice Requires="a14">
          <p:graphicFrame>
            <p:nvGraphicFramePr>
              <p:cNvPr id="4" name="טבלה 3"/>
              <p:cNvGraphicFramePr>
                <a:graphicFrameLocks noGrp="1"/>
              </p:cNvGraphicFramePr>
              <p:nvPr>
                <p:extLst>
                  <p:ext uri="{D42A27DB-BD31-4B8C-83A1-F6EECF244321}">
                    <p14:modId xmlns:p14="http://schemas.microsoft.com/office/powerpoint/2010/main" val="3308322523"/>
                  </p:ext>
                </p:extLst>
              </p:nvPr>
            </p:nvGraphicFramePr>
            <p:xfrm>
              <a:off x="2277988" y="2276872"/>
              <a:ext cx="8074590" cy="3826794"/>
            </p:xfrm>
            <a:graphic>
              <a:graphicData uri="http://schemas.openxmlformats.org/drawingml/2006/table">
                <a:tbl>
                  <a:tblPr rtl="1" firstRow="1" firstCol="1" bandRow="1">
                    <a:tableStyleId>{5C22544A-7EE6-4342-B048-85BDC9FD1C3A}</a:tableStyleId>
                  </a:tblPr>
                  <a:tblGrid>
                    <a:gridCol w="1047934">
                      <a:extLst>
                        <a:ext uri="{9D8B030D-6E8A-4147-A177-3AD203B41FA5}">
                          <a16:colId xmlns:a16="http://schemas.microsoft.com/office/drawing/2014/main" val="20000"/>
                        </a:ext>
                      </a:extLst>
                    </a:gridCol>
                    <a:gridCol w="866962">
                      <a:extLst>
                        <a:ext uri="{9D8B030D-6E8A-4147-A177-3AD203B41FA5}">
                          <a16:colId xmlns:a16="http://schemas.microsoft.com/office/drawing/2014/main" val="20001"/>
                        </a:ext>
                      </a:extLst>
                    </a:gridCol>
                    <a:gridCol w="889702">
                      <a:extLst>
                        <a:ext uri="{9D8B030D-6E8A-4147-A177-3AD203B41FA5}">
                          <a16:colId xmlns:a16="http://schemas.microsoft.com/office/drawing/2014/main" val="20002"/>
                        </a:ext>
                      </a:extLst>
                    </a:gridCol>
                    <a:gridCol w="866962">
                      <a:extLst>
                        <a:ext uri="{9D8B030D-6E8A-4147-A177-3AD203B41FA5}">
                          <a16:colId xmlns:a16="http://schemas.microsoft.com/office/drawing/2014/main" val="20003"/>
                        </a:ext>
                      </a:extLst>
                    </a:gridCol>
                    <a:gridCol w="889702">
                      <a:extLst>
                        <a:ext uri="{9D8B030D-6E8A-4147-A177-3AD203B41FA5}">
                          <a16:colId xmlns:a16="http://schemas.microsoft.com/office/drawing/2014/main" val="20004"/>
                        </a:ext>
                      </a:extLst>
                    </a:gridCol>
                    <a:gridCol w="866962">
                      <a:extLst>
                        <a:ext uri="{9D8B030D-6E8A-4147-A177-3AD203B41FA5}">
                          <a16:colId xmlns:a16="http://schemas.microsoft.com/office/drawing/2014/main" val="20005"/>
                        </a:ext>
                      </a:extLst>
                    </a:gridCol>
                    <a:gridCol w="889702">
                      <a:extLst>
                        <a:ext uri="{9D8B030D-6E8A-4147-A177-3AD203B41FA5}">
                          <a16:colId xmlns:a16="http://schemas.microsoft.com/office/drawing/2014/main" val="20006"/>
                        </a:ext>
                      </a:extLst>
                    </a:gridCol>
                    <a:gridCol w="866962">
                      <a:extLst>
                        <a:ext uri="{9D8B030D-6E8A-4147-A177-3AD203B41FA5}">
                          <a16:colId xmlns:a16="http://schemas.microsoft.com/office/drawing/2014/main" val="20007"/>
                        </a:ext>
                      </a:extLst>
                    </a:gridCol>
                    <a:gridCol w="889702">
                      <a:extLst>
                        <a:ext uri="{9D8B030D-6E8A-4147-A177-3AD203B41FA5}">
                          <a16:colId xmlns:a16="http://schemas.microsoft.com/office/drawing/2014/main" val="20008"/>
                        </a:ext>
                      </a:extLst>
                    </a:gridCol>
                  </a:tblGrid>
                  <a:tr h="298948">
                    <a:tc>
                      <a:txBody>
                        <a:bodyPr/>
                        <a:lstStyle/>
                        <a:p>
                          <a:pPr algn="r" rtl="1">
                            <a:lnSpc>
                              <a:spcPct val="150000"/>
                            </a:lnSpc>
                            <a:spcAft>
                              <a:spcPts val="0"/>
                            </a:spcAft>
                          </a:pPr>
                          <a:r>
                            <a:rPr lang="he-IL" sz="1600" dirty="0">
                              <a:effectLst/>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0">
                            <a:lnSpc>
                              <a:spcPct val="150000"/>
                            </a:lnSpc>
                            <a:spcAft>
                              <a:spcPts val="0"/>
                            </a:spcAft>
                          </a:pPr>
                          <a:r>
                            <a:rPr lang="en-US" sz="1600" dirty="0">
                              <a:effectLst/>
                            </a:rPr>
                            <a:t>MNIST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he-IL"/>
                        </a:p>
                      </a:txBody>
                      <a:tcPr/>
                    </a:tc>
                    <a:tc gridSpan="2">
                      <a:txBody>
                        <a:bodyPr/>
                        <a:lstStyle/>
                        <a:p>
                          <a:pPr algn="ctr" rtl="0">
                            <a:lnSpc>
                              <a:spcPct val="150000"/>
                            </a:lnSpc>
                            <a:spcAft>
                              <a:spcPts val="0"/>
                            </a:spcAft>
                          </a:pPr>
                          <a:r>
                            <a:rPr lang="en-US" sz="1600">
                              <a:effectLst/>
                            </a:rPr>
                            <a:t>Bangla</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he-IL"/>
                        </a:p>
                      </a:txBody>
                      <a:tcPr/>
                    </a:tc>
                    <a:tc gridSpan="2">
                      <a:txBody>
                        <a:bodyPr/>
                        <a:lstStyle/>
                        <a:p>
                          <a:pPr algn="ctr" rtl="0">
                            <a:lnSpc>
                              <a:spcPct val="150000"/>
                            </a:lnSpc>
                            <a:spcAft>
                              <a:spcPts val="0"/>
                            </a:spcAft>
                          </a:pPr>
                          <a:r>
                            <a:rPr lang="en-US" sz="1600">
                              <a:effectLst/>
                            </a:rPr>
                            <a:t>Devnagari</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he-IL"/>
                        </a:p>
                      </a:txBody>
                      <a:tcPr/>
                    </a:tc>
                    <a:tc gridSpan="2">
                      <a:txBody>
                        <a:bodyPr/>
                        <a:lstStyle/>
                        <a:p>
                          <a:pPr algn="ctr" rtl="0">
                            <a:lnSpc>
                              <a:spcPct val="150000"/>
                            </a:lnSpc>
                            <a:spcAft>
                              <a:spcPts val="0"/>
                            </a:spcAft>
                          </a:pPr>
                          <a:r>
                            <a:rPr lang="en-US" sz="1600">
                              <a:effectLst/>
                            </a:rPr>
                            <a:t>Oriya</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he-IL"/>
                        </a:p>
                      </a:txBody>
                      <a:tcPr/>
                    </a:tc>
                    <a:extLst>
                      <a:ext uri="{0D108BD9-81ED-4DB2-BD59-A6C34878D82A}">
                        <a16:rowId xmlns:a16="http://schemas.microsoft.com/office/drawing/2014/main" val="10000"/>
                      </a:ext>
                    </a:extLst>
                  </a:tr>
                  <a:tr h="631879">
                    <a:tc>
                      <a:txBody>
                        <a:bodyPr/>
                        <a:lstStyle/>
                        <a:p>
                          <a:pPr algn="ctr" rtl="0">
                            <a:lnSpc>
                              <a:spcPct val="150000"/>
                            </a:lnSpc>
                            <a:spcAft>
                              <a:spcPts val="0"/>
                            </a:spcAft>
                          </a:pPr>
                          <a:r>
                            <a:rPr lang="he-IL" sz="1600" dirty="0">
                              <a:effectLst/>
                            </a:rPr>
                            <a:t>סוג בחירה</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0"/>
                            </a:spcAft>
                          </a:pPr>
                          <a:r>
                            <a:rPr lang="he-IL" sz="1100" dirty="0">
                              <a:effectLst/>
                            </a:rPr>
                            <a:t>מספר השכנים</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0"/>
                            </a:spcAft>
                          </a:pPr>
                          <a:r>
                            <a:rPr lang="he-IL" sz="1100">
                              <a:effectLst/>
                            </a:rPr>
                            <a:t>רנדומלית</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0"/>
                            </a:spcAft>
                          </a:pPr>
                          <a:r>
                            <a:rPr lang="he-IL" sz="1100">
                              <a:effectLst/>
                            </a:rPr>
                            <a:t>מספר השכנים</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0"/>
                            </a:spcAft>
                          </a:pPr>
                          <a:r>
                            <a:rPr lang="he-IL" sz="1100">
                              <a:effectLst/>
                            </a:rPr>
                            <a:t>רנדומלית</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0"/>
                            </a:spcAft>
                          </a:pPr>
                          <a:r>
                            <a:rPr lang="he-IL" sz="1100">
                              <a:effectLst/>
                            </a:rPr>
                            <a:t>מספר השכנים</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0"/>
                            </a:spcAft>
                          </a:pPr>
                          <a:r>
                            <a:rPr lang="he-IL" sz="1100">
                              <a:effectLst/>
                            </a:rPr>
                            <a:t>רנדומלית</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0"/>
                            </a:spcAft>
                          </a:pPr>
                          <a:r>
                            <a:rPr lang="he-IL" sz="1100">
                              <a:effectLst/>
                            </a:rPr>
                            <a:t>מספר השכנים</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0"/>
                            </a:spcAft>
                          </a:pPr>
                          <a:r>
                            <a:rPr lang="he-IL" sz="1100">
                              <a:effectLst/>
                            </a:rPr>
                            <a:t>רנדומלית</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965331">
                    <a:tc>
                      <a:txBody>
                        <a:bodyPr/>
                        <a:lstStyle/>
                        <a:p>
                          <a:pPr algn="ctr" rtl="0">
                            <a:lnSpc>
                              <a:spcPct val="150000"/>
                            </a:lnSpc>
                            <a:spcAft>
                              <a:spcPts val="0"/>
                            </a:spcAft>
                          </a:pPr>
                          <a:r>
                            <a:rPr lang="he-IL" sz="1600">
                              <a:effectLst/>
                            </a:rPr>
                            <a:t>דיוק על נתוני האימון</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98</m:t>
                                </m:r>
                                <m:r>
                                  <a:rPr lang="en-US" sz="1600">
                                    <a:effectLst/>
                                    <a:latin typeface="Cambria Math" panose="02040503050406030204" pitchFamily="18" charset="0"/>
                                  </a:rPr>
                                  <m:t>.</m:t>
                                </m:r>
                                <m:r>
                                  <a:rPr lang="en-US" sz="1600">
                                    <a:effectLst/>
                                    <a:latin typeface="Cambria Math" panose="02040503050406030204" pitchFamily="18" charset="0"/>
                                  </a:rPr>
                                  <m:t>54</m:t>
                                </m:r>
                              </m:oMath>
                            </m:oMathPara>
                          </a14:m>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97</m:t>
                                </m:r>
                                <m:r>
                                  <a:rPr lang="en-US" sz="1600">
                                    <a:effectLst/>
                                    <a:latin typeface="Cambria Math" panose="02040503050406030204" pitchFamily="18" charset="0"/>
                                  </a:rPr>
                                  <m:t>.</m:t>
                                </m:r>
                                <m:r>
                                  <a:rPr lang="en-US" sz="1600">
                                    <a:effectLst/>
                                    <a:latin typeface="Cambria Math" panose="02040503050406030204" pitchFamily="18" charset="0"/>
                                  </a:rPr>
                                  <m:t>54</m:t>
                                </m:r>
                                <m:r>
                                  <a:rPr lang="en-US" sz="1600">
                                    <a:effectLst/>
                                    <a:latin typeface="Cambria Math" panose="02040503050406030204" pitchFamily="18" charset="0"/>
                                  </a:rPr>
                                  <m:t>±</m:t>
                                </m:r>
                                <m:r>
                                  <a:rPr lang="en-US" sz="1600">
                                    <a:effectLst/>
                                    <a:latin typeface="Cambria Math" panose="02040503050406030204" pitchFamily="18" charset="0"/>
                                  </a:rPr>
                                  <m:t>2</m:t>
                                </m:r>
                                <m:r>
                                  <a:rPr lang="en-US" sz="1600">
                                    <a:effectLst/>
                                    <a:latin typeface="Cambria Math" panose="02040503050406030204" pitchFamily="18" charset="0"/>
                                  </a:rPr>
                                  <m:t>.</m:t>
                                </m:r>
                                <m:r>
                                  <a:rPr lang="en-US" sz="1600">
                                    <a:effectLst/>
                                    <a:latin typeface="Cambria Math" panose="02040503050406030204" pitchFamily="18" charset="0"/>
                                  </a:rPr>
                                  <m:t>23</m:t>
                                </m:r>
                              </m:oMath>
                            </m:oMathPara>
                          </a14:m>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96</m:t>
                                </m:r>
                                <m:r>
                                  <a:rPr lang="en-US" sz="1600">
                                    <a:effectLst/>
                                    <a:latin typeface="Cambria Math" panose="02040503050406030204" pitchFamily="18" charset="0"/>
                                  </a:rPr>
                                  <m:t>.</m:t>
                                </m:r>
                                <m:r>
                                  <a:rPr lang="en-US" sz="1600">
                                    <a:effectLst/>
                                    <a:latin typeface="Cambria Math" panose="02040503050406030204" pitchFamily="18" charset="0"/>
                                  </a:rPr>
                                  <m:t>26</m:t>
                                </m:r>
                              </m:oMath>
                            </m:oMathPara>
                          </a14:m>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96</m:t>
                                </m:r>
                                <m:r>
                                  <a:rPr lang="en-US" sz="1600">
                                    <a:effectLst/>
                                    <a:latin typeface="Cambria Math" panose="02040503050406030204" pitchFamily="18" charset="0"/>
                                  </a:rPr>
                                  <m:t>.</m:t>
                                </m:r>
                                <m:r>
                                  <a:rPr lang="en-US" sz="1600">
                                    <a:effectLst/>
                                    <a:latin typeface="Cambria Math" panose="02040503050406030204" pitchFamily="18" charset="0"/>
                                  </a:rPr>
                                  <m:t>03</m:t>
                                </m:r>
                                <m:r>
                                  <a:rPr lang="en-US" sz="1600">
                                    <a:effectLst/>
                                    <a:latin typeface="Cambria Math" panose="02040503050406030204" pitchFamily="18" charset="0"/>
                                  </a:rPr>
                                  <m:t>±</m:t>
                                </m:r>
                                <m:r>
                                  <a:rPr lang="en-US" sz="1600">
                                    <a:effectLst/>
                                    <a:latin typeface="Cambria Math" panose="02040503050406030204" pitchFamily="18" charset="0"/>
                                  </a:rPr>
                                  <m:t>1</m:t>
                                </m:r>
                                <m:r>
                                  <a:rPr lang="en-US" sz="1600">
                                    <a:effectLst/>
                                    <a:latin typeface="Cambria Math" panose="02040503050406030204" pitchFamily="18" charset="0"/>
                                  </a:rPr>
                                  <m:t>.</m:t>
                                </m:r>
                                <m:r>
                                  <a:rPr lang="en-US" sz="1600">
                                    <a:effectLst/>
                                    <a:latin typeface="Cambria Math" panose="02040503050406030204" pitchFamily="18" charset="0"/>
                                  </a:rPr>
                                  <m:t>03</m:t>
                                </m:r>
                              </m:oMath>
                            </m:oMathPara>
                          </a14:m>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98</m:t>
                                </m:r>
                                <m:r>
                                  <a:rPr lang="en-US" sz="1600">
                                    <a:effectLst/>
                                    <a:latin typeface="Cambria Math" panose="02040503050406030204" pitchFamily="18" charset="0"/>
                                  </a:rPr>
                                  <m:t>.</m:t>
                                </m:r>
                                <m:r>
                                  <a:rPr lang="en-US" sz="1600">
                                    <a:effectLst/>
                                    <a:latin typeface="Cambria Math" panose="02040503050406030204" pitchFamily="18" charset="0"/>
                                  </a:rPr>
                                  <m:t>64</m:t>
                                </m:r>
                              </m:oMath>
                            </m:oMathPara>
                          </a14:m>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98</m:t>
                                </m:r>
                                <m:r>
                                  <a:rPr lang="en-US" sz="1600">
                                    <a:effectLst/>
                                    <a:latin typeface="Cambria Math" panose="02040503050406030204" pitchFamily="18" charset="0"/>
                                  </a:rPr>
                                  <m:t>.</m:t>
                                </m:r>
                                <m:r>
                                  <a:rPr lang="en-US" sz="1600">
                                    <a:effectLst/>
                                    <a:latin typeface="Cambria Math" panose="02040503050406030204" pitchFamily="18" charset="0"/>
                                  </a:rPr>
                                  <m:t>86</m:t>
                                </m:r>
                                <m:r>
                                  <a:rPr lang="en-US" sz="1600">
                                    <a:effectLst/>
                                    <a:latin typeface="Cambria Math" panose="02040503050406030204" pitchFamily="18" charset="0"/>
                                  </a:rPr>
                                  <m:t>±</m:t>
                                </m:r>
                                <m:r>
                                  <a:rPr lang="en-US" sz="1600">
                                    <a:effectLst/>
                                    <a:latin typeface="Cambria Math" panose="02040503050406030204" pitchFamily="18" charset="0"/>
                                  </a:rPr>
                                  <m:t>0</m:t>
                                </m:r>
                                <m:r>
                                  <a:rPr lang="en-US" sz="1600">
                                    <a:effectLst/>
                                    <a:latin typeface="Cambria Math" panose="02040503050406030204" pitchFamily="18" charset="0"/>
                                  </a:rPr>
                                  <m:t>.</m:t>
                                </m:r>
                                <m:r>
                                  <a:rPr lang="en-US" sz="1600">
                                    <a:effectLst/>
                                    <a:latin typeface="Cambria Math" panose="02040503050406030204" pitchFamily="18" charset="0"/>
                                  </a:rPr>
                                  <m:t>97</m:t>
                                </m:r>
                              </m:oMath>
                            </m:oMathPara>
                          </a14:m>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97</m:t>
                                </m:r>
                                <m:r>
                                  <a:rPr lang="en-US" sz="1600">
                                    <a:effectLst/>
                                    <a:latin typeface="Cambria Math" panose="02040503050406030204" pitchFamily="18" charset="0"/>
                                  </a:rPr>
                                  <m:t>.</m:t>
                                </m:r>
                                <m:r>
                                  <a:rPr lang="en-US" sz="1600">
                                    <a:effectLst/>
                                    <a:latin typeface="Cambria Math" panose="02040503050406030204" pitchFamily="18" charset="0"/>
                                  </a:rPr>
                                  <m:t>97</m:t>
                                </m:r>
                              </m:oMath>
                            </m:oMathPara>
                          </a14:m>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98</m:t>
                                </m:r>
                                <m:r>
                                  <a:rPr lang="en-US" sz="1600">
                                    <a:effectLst/>
                                    <a:latin typeface="Cambria Math" panose="02040503050406030204" pitchFamily="18" charset="0"/>
                                  </a:rPr>
                                  <m:t>.</m:t>
                                </m:r>
                                <m:r>
                                  <a:rPr lang="en-US" sz="1600">
                                    <a:effectLst/>
                                    <a:latin typeface="Cambria Math" panose="02040503050406030204" pitchFamily="18" charset="0"/>
                                  </a:rPr>
                                  <m:t>22</m:t>
                                </m:r>
                                <m:r>
                                  <a:rPr lang="en-US" sz="1600">
                                    <a:effectLst/>
                                    <a:latin typeface="Cambria Math" panose="02040503050406030204" pitchFamily="18" charset="0"/>
                                  </a:rPr>
                                  <m:t>±</m:t>
                                </m:r>
                                <m:r>
                                  <a:rPr lang="en-US" sz="1600">
                                    <a:effectLst/>
                                    <a:latin typeface="Cambria Math" panose="02040503050406030204" pitchFamily="18" charset="0"/>
                                  </a:rPr>
                                  <m:t>0</m:t>
                                </m:r>
                                <m:r>
                                  <a:rPr lang="en-US" sz="1600">
                                    <a:effectLst/>
                                    <a:latin typeface="Cambria Math" panose="02040503050406030204" pitchFamily="18" charset="0"/>
                                  </a:rPr>
                                  <m:t>.</m:t>
                                </m:r>
                                <m:r>
                                  <a:rPr lang="en-US" sz="1600">
                                    <a:effectLst/>
                                    <a:latin typeface="Cambria Math" panose="02040503050406030204" pitchFamily="18" charset="0"/>
                                  </a:rPr>
                                  <m:t>14</m:t>
                                </m:r>
                              </m:oMath>
                            </m:oMathPara>
                          </a14:m>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1632234">
                    <a:tc>
                      <a:txBody>
                        <a:bodyPr/>
                        <a:lstStyle/>
                        <a:p>
                          <a:pPr algn="ctr" rtl="0">
                            <a:lnSpc>
                              <a:spcPct val="150000"/>
                            </a:lnSpc>
                            <a:spcAft>
                              <a:spcPts val="0"/>
                            </a:spcAft>
                          </a:pPr>
                          <a:r>
                            <a:rPr lang="he-IL" sz="1600">
                              <a:effectLst/>
                            </a:rPr>
                            <a:t>מספר הדוגמאות המסווגות ידנית</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332</m:t>
                                </m:r>
                              </m:oMath>
                            </m:oMathPara>
                          </a14:m>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14:m>
                            <m:oMathPara xmlns:m="http://schemas.openxmlformats.org/officeDocument/2006/math">
                              <m:oMathParaPr>
                                <m:jc m:val="centerGroup"/>
                              </m:oMathParaPr>
                              <m:oMath xmlns:m="http://schemas.openxmlformats.org/officeDocument/2006/math">
                                <m:r>
                                  <a:rPr lang="en-US" sz="1600" smtClean="0">
                                    <a:solidFill>
                                      <a:srgbClr val="FF0000"/>
                                    </a:solidFill>
                                    <a:effectLst/>
                                    <a:latin typeface="Cambria Math" panose="02040503050406030204" pitchFamily="18" charset="0"/>
                                  </a:rPr>
                                  <m:t>682</m:t>
                                </m:r>
                                <m:r>
                                  <a:rPr lang="en-US" sz="1600" smtClean="0">
                                    <a:solidFill>
                                      <a:srgbClr val="FF0000"/>
                                    </a:solidFill>
                                    <a:effectLst/>
                                    <a:latin typeface="Cambria Math" panose="02040503050406030204" pitchFamily="18" charset="0"/>
                                  </a:rPr>
                                  <m:t>±</m:t>
                                </m:r>
                                <m:r>
                                  <a:rPr lang="en-US" sz="1600" smtClean="0">
                                    <a:solidFill>
                                      <a:srgbClr val="FF0000"/>
                                    </a:solidFill>
                                    <a:effectLst/>
                                    <a:latin typeface="Cambria Math" panose="02040503050406030204" pitchFamily="18" charset="0"/>
                                  </a:rPr>
                                  <m:t>58</m:t>
                                </m:r>
                              </m:oMath>
                            </m:oMathPara>
                          </a14:m>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344</m:t>
                                </m:r>
                              </m:oMath>
                            </m:oMathPara>
                          </a14:m>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14:m>
                            <m:oMathPara xmlns:m="http://schemas.openxmlformats.org/officeDocument/2006/math">
                              <m:oMathParaPr>
                                <m:jc m:val="centerGroup"/>
                              </m:oMathParaPr>
                              <m:oMath xmlns:m="http://schemas.openxmlformats.org/officeDocument/2006/math">
                                <m:r>
                                  <a:rPr lang="en-US" sz="1600" smtClean="0">
                                    <a:solidFill>
                                      <a:srgbClr val="FF0000"/>
                                    </a:solidFill>
                                    <a:effectLst/>
                                    <a:latin typeface="Cambria Math" panose="02040503050406030204" pitchFamily="18" charset="0"/>
                                  </a:rPr>
                                  <m:t>668</m:t>
                                </m:r>
                                <m:r>
                                  <a:rPr lang="en-US" sz="1600" smtClean="0">
                                    <a:solidFill>
                                      <a:srgbClr val="FF0000"/>
                                    </a:solidFill>
                                    <a:effectLst/>
                                    <a:latin typeface="Cambria Math" panose="02040503050406030204" pitchFamily="18" charset="0"/>
                                  </a:rPr>
                                  <m:t>±</m:t>
                                </m:r>
                                <m:r>
                                  <a:rPr lang="en-US" sz="1600" smtClean="0">
                                    <a:solidFill>
                                      <a:srgbClr val="FF0000"/>
                                    </a:solidFill>
                                    <a:effectLst/>
                                    <a:latin typeface="Cambria Math" panose="02040503050406030204" pitchFamily="18" charset="0"/>
                                  </a:rPr>
                                  <m:t>36</m:t>
                                </m:r>
                              </m:oMath>
                            </m:oMathPara>
                          </a14:m>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401</m:t>
                                </m:r>
                              </m:oMath>
                            </m:oMathPara>
                          </a14:m>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14:m>
                            <m:oMathPara xmlns:m="http://schemas.openxmlformats.org/officeDocument/2006/math">
                              <m:oMathParaPr>
                                <m:jc m:val="centerGroup"/>
                              </m:oMathParaPr>
                              <m:oMath xmlns:m="http://schemas.openxmlformats.org/officeDocument/2006/math">
                                <m:r>
                                  <a:rPr lang="en-US" sz="1600" smtClean="0">
                                    <a:solidFill>
                                      <a:srgbClr val="FF0000"/>
                                    </a:solidFill>
                                    <a:effectLst/>
                                    <a:latin typeface="Cambria Math" panose="02040503050406030204" pitchFamily="18" charset="0"/>
                                  </a:rPr>
                                  <m:t>819</m:t>
                                </m:r>
                                <m:r>
                                  <a:rPr lang="en-US" sz="1600" smtClean="0">
                                    <a:solidFill>
                                      <a:srgbClr val="FF0000"/>
                                    </a:solidFill>
                                    <a:effectLst/>
                                    <a:latin typeface="Cambria Math" panose="02040503050406030204" pitchFamily="18" charset="0"/>
                                  </a:rPr>
                                  <m:t>±</m:t>
                                </m:r>
                                <m:r>
                                  <a:rPr lang="en-US" sz="1600" smtClean="0">
                                    <a:solidFill>
                                      <a:srgbClr val="FF0000"/>
                                    </a:solidFill>
                                    <a:effectLst/>
                                    <a:latin typeface="Cambria Math" panose="02040503050406030204" pitchFamily="18" charset="0"/>
                                  </a:rPr>
                                  <m:t>29</m:t>
                                </m:r>
                              </m:oMath>
                            </m:oMathPara>
                          </a14:m>
                          <a:endParaRPr lang="en-US" sz="1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14:m>
                            <m:oMathPara xmlns:m="http://schemas.openxmlformats.org/officeDocument/2006/math">
                              <m:oMathParaPr>
                                <m:jc m:val="centerGroup"/>
                              </m:oMathParaPr>
                              <m:oMath xmlns:m="http://schemas.openxmlformats.org/officeDocument/2006/math">
                                <m:r>
                                  <a:rPr lang="en-US" sz="1600">
                                    <a:effectLst/>
                                    <a:latin typeface="Cambria Math" panose="02040503050406030204" pitchFamily="18" charset="0"/>
                                  </a:rPr>
                                  <m:t>388</m:t>
                                </m:r>
                              </m:oMath>
                            </m:oMathPara>
                          </a14:m>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14:m>
                            <m:oMathPara xmlns:m="http://schemas.openxmlformats.org/officeDocument/2006/math">
                              <m:oMathParaPr>
                                <m:jc m:val="centerGroup"/>
                              </m:oMathParaPr>
                              <m:oMath xmlns:m="http://schemas.openxmlformats.org/officeDocument/2006/math">
                                <m:r>
                                  <a:rPr lang="en-US" sz="1600" smtClean="0">
                                    <a:solidFill>
                                      <a:srgbClr val="FF0000"/>
                                    </a:solidFill>
                                    <a:effectLst/>
                                    <a:latin typeface="Cambria Math" panose="02040503050406030204" pitchFamily="18" charset="0"/>
                                  </a:rPr>
                                  <m:t>577</m:t>
                                </m:r>
                                <m:r>
                                  <a:rPr lang="en-US" sz="1600" smtClean="0">
                                    <a:solidFill>
                                      <a:srgbClr val="FF0000"/>
                                    </a:solidFill>
                                    <a:effectLst/>
                                    <a:latin typeface="Cambria Math" panose="02040503050406030204" pitchFamily="18" charset="0"/>
                                  </a:rPr>
                                  <m:t>±</m:t>
                                </m:r>
                                <m:r>
                                  <a:rPr lang="en-US" sz="1600" smtClean="0">
                                    <a:solidFill>
                                      <a:srgbClr val="FF0000"/>
                                    </a:solidFill>
                                    <a:effectLst/>
                                    <a:latin typeface="Cambria Math" panose="02040503050406030204" pitchFamily="18" charset="0"/>
                                  </a:rPr>
                                  <m:t>19</m:t>
                                </m:r>
                              </m:oMath>
                            </m:oMathPara>
                          </a14:m>
                          <a:endParaRPr lang="en-US" sz="14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bl>
              </a:graphicData>
            </a:graphic>
          </p:graphicFrame>
        </mc:Choice>
        <mc:Fallback xmlns="">
          <p:graphicFrame>
            <p:nvGraphicFramePr>
              <p:cNvPr id="4" name="טבלה 3"/>
              <p:cNvGraphicFramePr>
                <a:graphicFrameLocks noGrp="1"/>
              </p:cNvGraphicFramePr>
              <p:nvPr>
                <p:extLst>
                  <p:ext uri="{D42A27DB-BD31-4B8C-83A1-F6EECF244321}">
                    <p14:modId xmlns:p14="http://schemas.microsoft.com/office/powerpoint/2010/main" val="3308322523"/>
                  </p:ext>
                </p:extLst>
              </p:nvPr>
            </p:nvGraphicFramePr>
            <p:xfrm>
              <a:off x="2277988" y="2276872"/>
              <a:ext cx="8074590" cy="3826794"/>
            </p:xfrm>
            <a:graphic>
              <a:graphicData uri="http://schemas.openxmlformats.org/drawingml/2006/table">
                <a:tbl>
                  <a:tblPr rtl="1" firstRow="1" firstCol="1" bandRow="1">
                    <a:tableStyleId>{5C22544A-7EE6-4342-B048-85BDC9FD1C3A}</a:tableStyleId>
                  </a:tblPr>
                  <a:tblGrid>
                    <a:gridCol w="1047934"/>
                    <a:gridCol w="866962"/>
                    <a:gridCol w="889702"/>
                    <a:gridCol w="866962"/>
                    <a:gridCol w="889702"/>
                    <a:gridCol w="866962"/>
                    <a:gridCol w="889702"/>
                    <a:gridCol w="866962"/>
                    <a:gridCol w="889702"/>
                  </a:tblGrid>
                  <a:tr h="365760">
                    <a:tc>
                      <a:txBody>
                        <a:bodyPr/>
                        <a:lstStyle/>
                        <a:p>
                          <a:pPr algn="r" rtl="1">
                            <a:lnSpc>
                              <a:spcPct val="150000"/>
                            </a:lnSpc>
                            <a:spcAft>
                              <a:spcPts val="0"/>
                            </a:spcAft>
                          </a:pPr>
                          <a:r>
                            <a:rPr lang="he-IL" sz="1600" dirty="0">
                              <a:effectLst/>
                            </a:rPr>
                            <a:t> </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gridSpan="2">
                      <a:txBody>
                        <a:bodyPr/>
                        <a:lstStyle/>
                        <a:p>
                          <a:pPr algn="ctr" rtl="0">
                            <a:lnSpc>
                              <a:spcPct val="150000"/>
                            </a:lnSpc>
                            <a:spcAft>
                              <a:spcPts val="0"/>
                            </a:spcAft>
                          </a:pPr>
                          <a:r>
                            <a:rPr lang="en-US" sz="1600" dirty="0">
                              <a:effectLst/>
                            </a:rPr>
                            <a:t>MNIST</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he-IL"/>
                        </a:p>
                      </a:txBody>
                      <a:tcPr/>
                    </a:tc>
                    <a:tc gridSpan="2">
                      <a:txBody>
                        <a:bodyPr/>
                        <a:lstStyle/>
                        <a:p>
                          <a:pPr algn="ctr" rtl="0">
                            <a:lnSpc>
                              <a:spcPct val="150000"/>
                            </a:lnSpc>
                            <a:spcAft>
                              <a:spcPts val="0"/>
                            </a:spcAft>
                          </a:pPr>
                          <a:r>
                            <a:rPr lang="en-US" sz="1600">
                              <a:effectLst/>
                            </a:rPr>
                            <a:t>Bangla</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he-IL"/>
                        </a:p>
                      </a:txBody>
                      <a:tcPr/>
                    </a:tc>
                    <a:tc gridSpan="2">
                      <a:txBody>
                        <a:bodyPr/>
                        <a:lstStyle/>
                        <a:p>
                          <a:pPr algn="ctr" rtl="0">
                            <a:lnSpc>
                              <a:spcPct val="150000"/>
                            </a:lnSpc>
                            <a:spcAft>
                              <a:spcPts val="0"/>
                            </a:spcAft>
                          </a:pPr>
                          <a:r>
                            <a:rPr lang="en-US" sz="1600">
                              <a:effectLst/>
                            </a:rPr>
                            <a:t>Devnagari</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he-IL"/>
                        </a:p>
                      </a:txBody>
                      <a:tcPr/>
                    </a:tc>
                    <a:tc gridSpan="2">
                      <a:txBody>
                        <a:bodyPr/>
                        <a:lstStyle/>
                        <a:p>
                          <a:pPr algn="ctr" rtl="0">
                            <a:lnSpc>
                              <a:spcPct val="150000"/>
                            </a:lnSpc>
                            <a:spcAft>
                              <a:spcPts val="0"/>
                            </a:spcAft>
                          </a:pPr>
                          <a:r>
                            <a:rPr lang="en-US" sz="1600">
                              <a:effectLst/>
                            </a:rPr>
                            <a:t>Oriya</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rtl="1"/>
                          <a:endParaRPr lang="he-IL"/>
                        </a:p>
                      </a:txBody>
                      <a:tcPr/>
                    </a:tc>
                  </a:tr>
                  <a:tr h="731520">
                    <a:tc>
                      <a:txBody>
                        <a:bodyPr/>
                        <a:lstStyle/>
                        <a:p>
                          <a:pPr algn="ctr" rtl="0">
                            <a:lnSpc>
                              <a:spcPct val="150000"/>
                            </a:lnSpc>
                            <a:spcAft>
                              <a:spcPts val="0"/>
                            </a:spcAft>
                          </a:pPr>
                          <a:r>
                            <a:rPr lang="he-IL" sz="1600" dirty="0">
                              <a:effectLst/>
                            </a:rPr>
                            <a:t>סוג בחירה</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0"/>
                            </a:spcAft>
                          </a:pPr>
                          <a:r>
                            <a:rPr lang="he-IL" sz="1100" dirty="0">
                              <a:effectLst/>
                            </a:rPr>
                            <a:t>מספר השכנים</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0"/>
                            </a:spcAft>
                          </a:pPr>
                          <a:r>
                            <a:rPr lang="he-IL" sz="1100">
                              <a:effectLst/>
                            </a:rPr>
                            <a:t>רנדומלית</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0"/>
                            </a:spcAft>
                          </a:pPr>
                          <a:r>
                            <a:rPr lang="he-IL" sz="1100">
                              <a:effectLst/>
                            </a:rPr>
                            <a:t>מספר השכנים</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0"/>
                            </a:spcAft>
                          </a:pPr>
                          <a:r>
                            <a:rPr lang="he-IL" sz="1100">
                              <a:effectLst/>
                            </a:rPr>
                            <a:t>רנדומלית</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0"/>
                            </a:spcAft>
                          </a:pPr>
                          <a:r>
                            <a:rPr lang="he-IL" sz="1100">
                              <a:effectLst/>
                            </a:rPr>
                            <a:t>מספר השכנים</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0"/>
                            </a:spcAft>
                          </a:pPr>
                          <a:r>
                            <a:rPr lang="he-IL" sz="1100">
                              <a:effectLst/>
                            </a:rPr>
                            <a:t>רנדומלית</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0"/>
                            </a:spcAft>
                          </a:pPr>
                          <a:r>
                            <a:rPr lang="he-IL" sz="1100">
                              <a:effectLst/>
                            </a:rPr>
                            <a:t>מספר השכנים</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0">
                            <a:lnSpc>
                              <a:spcPct val="150000"/>
                            </a:lnSpc>
                            <a:spcAft>
                              <a:spcPts val="0"/>
                            </a:spcAft>
                          </a:pPr>
                          <a:r>
                            <a:rPr lang="he-IL" sz="1100">
                              <a:effectLst/>
                            </a:rPr>
                            <a:t>רנדומלית</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1097280">
                    <a:tc>
                      <a:txBody>
                        <a:bodyPr/>
                        <a:lstStyle/>
                        <a:p>
                          <a:pPr algn="ctr" rtl="0">
                            <a:lnSpc>
                              <a:spcPct val="150000"/>
                            </a:lnSpc>
                            <a:spcAft>
                              <a:spcPts val="0"/>
                            </a:spcAft>
                          </a:pPr>
                          <a:r>
                            <a:rPr lang="he-IL" sz="1600">
                              <a:effectLst/>
                            </a:rPr>
                            <a:t>דיוק על נתוני האימון</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he-IL"/>
                        </a:p>
                      </a:txBody>
                      <a:tcPr marL="68580" marR="68580" marT="0" marB="0">
                        <a:blipFill rotWithShape="0">
                          <a:blip r:embed="rId3"/>
                          <a:stretch>
                            <a:fillRect l="-121831" t="-100000" r="-715493" b="-149171"/>
                          </a:stretch>
                        </a:blipFill>
                      </a:tcPr>
                    </a:tc>
                    <a:tc>
                      <a:txBody>
                        <a:bodyPr/>
                        <a:lstStyle/>
                        <a:p>
                          <a:endParaRPr lang="he-IL"/>
                        </a:p>
                      </a:txBody>
                      <a:tcPr marL="68580" marR="68580" marT="0" marB="0">
                        <a:blipFill rotWithShape="0">
                          <a:blip r:embed="rId3"/>
                          <a:stretch>
                            <a:fillRect l="-214286" t="-100000" r="-591156" b="-149171"/>
                          </a:stretch>
                        </a:blipFill>
                      </a:tcPr>
                    </a:tc>
                    <a:tc>
                      <a:txBody>
                        <a:bodyPr/>
                        <a:lstStyle/>
                        <a:p>
                          <a:endParaRPr lang="he-IL"/>
                        </a:p>
                      </a:txBody>
                      <a:tcPr marL="68580" marR="68580" marT="0" marB="0">
                        <a:blipFill rotWithShape="0">
                          <a:blip r:embed="rId3"/>
                          <a:stretch>
                            <a:fillRect l="-325352" t="-100000" r="-511972" b="-149171"/>
                          </a:stretch>
                        </a:blipFill>
                      </a:tcPr>
                    </a:tc>
                    <a:tc>
                      <a:txBody>
                        <a:bodyPr/>
                        <a:lstStyle/>
                        <a:p>
                          <a:endParaRPr lang="he-IL"/>
                        </a:p>
                      </a:txBody>
                      <a:tcPr marL="68580" marR="68580" marT="0" marB="0">
                        <a:blipFill rotWithShape="0">
                          <a:blip r:embed="rId3"/>
                          <a:stretch>
                            <a:fillRect l="-413699" t="-100000" r="-397945" b="-149171"/>
                          </a:stretch>
                        </a:blipFill>
                      </a:tcPr>
                    </a:tc>
                    <a:tc>
                      <a:txBody>
                        <a:bodyPr/>
                        <a:lstStyle/>
                        <a:p>
                          <a:endParaRPr lang="he-IL"/>
                        </a:p>
                      </a:txBody>
                      <a:tcPr marL="68580" marR="68580" marT="0" marB="0">
                        <a:blipFill rotWithShape="0">
                          <a:blip r:embed="rId3"/>
                          <a:stretch>
                            <a:fillRect l="-528169" t="-100000" r="-309155" b="-149171"/>
                          </a:stretch>
                        </a:blipFill>
                      </a:tcPr>
                    </a:tc>
                    <a:tc>
                      <a:txBody>
                        <a:bodyPr/>
                        <a:lstStyle/>
                        <a:p>
                          <a:endParaRPr lang="he-IL"/>
                        </a:p>
                      </a:txBody>
                      <a:tcPr marL="68580" marR="68580" marT="0" marB="0">
                        <a:blipFill rotWithShape="0">
                          <a:blip r:embed="rId3"/>
                          <a:stretch>
                            <a:fillRect l="-606803" t="-100000" r="-198639" b="-149171"/>
                          </a:stretch>
                        </a:blipFill>
                      </a:tcPr>
                    </a:tc>
                    <a:tc>
                      <a:txBody>
                        <a:bodyPr/>
                        <a:lstStyle/>
                        <a:p>
                          <a:endParaRPr lang="he-IL"/>
                        </a:p>
                      </a:txBody>
                      <a:tcPr marL="68580" marR="68580" marT="0" marB="0">
                        <a:blipFill rotWithShape="0">
                          <a:blip r:embed="rId3"/>
                          <a:stretch>
                            <a:fillRect l="-731690" t="-100000" r="-105634" b="-149171"/>
                          </a:stretch>
                        </a:blipFill>
                      </a:tcPr>
                    </a:tc>
                    <a:tc>
                      <a:txBody>
                        <a:bodyPr/>
                        <a:lstStyle/>
                        <a:p>
                          <a:endParaRPr lang="he-IL"/>
                        </a:p>
                      </a:txBody>
                      <a:tcPr marL="68580" marR="68580" marT="0" marB="0">
                        <a:blipFill rotWithShape="0">
                          <a:blip r:embed="rId3"/>
                          <a:stretch>
                            <a:fillRect l="-808904" t="-100000" r="-2740" b="-149171"/>
                          </a:stretch>
                        </a:blipFill>
                      </a:tcPr>
                    </a:tc>
                  </a:tr>
                  <a:tr h="1632234">
                    <a:tc>
                      <a:txBody>
                        <a:bodyPr/>
                        <a:lstStyle/>
                        <a:p>
                          <a:pPr algn="ctr" rtl="0">
                            <a:lnSpc>
                              <a:spcPct val="150000"/>
                            </a:lnSpc>
                            <a:spcAft>
                              <a:spcPts val="0"/>
                            </a:spcAft>
                          </a:pPr>
                          <a:r>
                            <a:rPr lang="he-IL" sz="1600">
                              <a:effectLst/>
                            </a:rPr>
                            <a:t>מספר הדוגמאות המסווגות ידנית</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endParaRPr lang="he-IL"/>
                        </a:p>
                      </a:txBody>
                      <a:tcPr marL="68580" marR="68580" marT="0" marB="0">
                        <a:blipFill rotWithShape="0">
                          <a:blip r:embed="rId3"/>
                          <a:stretch>
                            <a:fillRect l="-121831" t="-135075" r="-715493" b="-746"/>
                          </a:stretch>
                        </a:blipFill>
                      </a:tcPr>
                    </a:tc>
                    <a:tc>
                      <a:txBody>
                        <a:bodyPr/>
                        <a:lstStyle/>
                        <a:p>
                          <a:endParaRPr lang="he-IL"/>
                        </a:p>
                      </a:txBody>
                      <a:tcPr marL="68580" marR="68580" marT="0" marB="0">
                        <a:blipFill rotWithShape="0">
                          <a:blip r:embed="rId3"/>
                          <a:stretch>
                            <a:fillRect l="-214286" t="-135075" r="-591156" b="-746"/>
                          </a:stretch>
                        </a:blipFill>
                      </a:tcPr>
                    </a:tc>
                    <a:tc>
                      <a:txBody>
                        <a:bodyPr/>
                        <a:lstStyle/>
                        <a:p>
                          <a:endParaRPr lang="he-IL"/>
                        </a:p>
                      </a:txBody>
                      <a:tcPr marL="68580" marR="68580" marT="0" marB="0">
                        <a:blipFill rotWithShape="0">
                          <a:blip r:embed="rId3"/>
                          <a:stretch>
                            <a:fillRect l="-325352" t="-135075" r="-511972" b="-746"/>
                          </a:stretch>
                        </a:blipFill>
                      </a:tcPr>
                    </a:tc>
                    <a:tc>
                      <a:txBody>
                        <a:bodyPr/>
                        <a:lstStyle/>
                        <a:p>
                          <a:endParaRPr lang="he-IL"/>
                        </a:p>
                      </a:txBody>
                      <a:tcPr marL="68580" marR="68580" marT="0" marB="0">
                        <a:blipFill rotWithShape="0">
                          <a:blip r:embed="rId3"/>
                          <a:stretch>
                            <a:fillRect l="-413699" t="-135075" r="-397945" b="-746"/>
                          </a:stretch>
                        </a:blipFill>
                      </a:tcPr>
                    </a:tc>
                    <a:tc>
                      <a:txBody>
                        <a:bodyPr/>
                        <a:lstStyle/>
                        <a:p>
                          <a:endParaRPr lang="he-IL"/>
                        </a:p>
                      </a:txBody>
                      <a:tcPr marL="68580" marR="68580" marT="0" marB="0">
                        <a:blipFill rotWithShape="0">
                          <a:blip r:embed="rId3"/>
                          <a:stretch>
                            <a:fillRect l="-528169" t="-135075" r="-309155" b="-746"/>
                          </a:stretch>
                        </a:blipFill>
                      </a:tcPr>
                    </a:tc>
                    <a:tc>
                      <a:txBody>
                        <a:bodyPr/>
                        <a:lstStyle/>
                        <a:p>
                          <a:endParaRPr lang="he-IL"/>
                        </a:p>
                      </a:txBody>
                      <a:tcPr marL="68580" marR="68580" marT="0" marB="0">
                        <a:blipFill rotWithShape="0">
                          <a:blip r:embed="rId3"/>
                          <a:stretch>
                            <a:fillRect l="-606803" t="-135075" r="-198639" b="-746"/>
                          </a:stretch>
                        </a:blipFill>
                      </a:tcPr>
                    </a:tc>
                    <a:tc>
                      <a:txBody>
                        <a:bodyPr/>
                        <a:lstStyle/>
                        <a:p>
                          <a:endParaRPr lang="he-IL"/>
                        </a:p>
                      </a:txBody>
                      <a:tcPr marL="68580" marR="68580" marT="0" marB="0">
                        <a:blipFill rotWithShape="0">
                          <a:blip r:embed="rId3"/>
                          <a:stretch>
                            <a:fillRect l="-731690" t="-135075" r="-105634" b="-746"/>
                          </a:stretch>
                        </a:blipFill>
                      </a:tcPr>
                    </a:tc>
                    <a:tc>
                      <a:txBody>
                        <a:bodyPr/>
                        <a:lstStyle/>
                        <a:p>
                          <a:endParaRPr lang="he-IL"/>
                        </a:p>
                      </a:txBody>
                      <a:tcPr marL="68580" marR="68580" marT="0" marB="0">
                        <a:blipFill rotWithShape="0">
                          <a:blip r:embed="rId3"/>
                          <a:stretch>
                            <a:fillRect l="-808904" t="-135075" r="-2740" b="-746"/>
                          </a:stretch>
                        </a:blipFill>
                      </a:tcPr>
                    </a:tc>
                  </a:tr>
                </a:tbl>
              </a:graphicData>
            </a:graphic>
          </p:graphicFrame>
        </mc:Fallback>
      </mc:AlternateContent>
      <p:pic>
        <p:nvPicPr>
          <p:cNvPr id="7170" name="Picture 2" descr="×ª××¦××ª ×ª××× × ×¢×××¨ âªideaâ¬â"/>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756" y="3861048"/>
            <a:ext cx="1756814" cy="2147218"/>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של מספר שקופית 2"/>
          <p:cNvSpPr>
            <a:spLocks noGrp="1"/>
          </p:cNvSpPr>
          <p:nvPr>
            <p:ph type="sldNum" sz="quarter" idx="12"/>
          </p:nvPr>
        </p:nvSpPr>
        <p:spPr/>
        <p:txBody>
          <a:bodyPr/>
          <a:lstStyle/>
          <a:p>
            <a:fld id="{2A013F82-EE5E-44EE-A61D-E31C6657F26F}" type="slidenum">
              <a:rPr lang="he-IL" smtClean="0"/>
              <a:t>27</a:t>
            </a:fld>
            <a:endParaRPr lang="he-IL"/>
          </a:p>
        </p:txBody>
      </p:sp>
    </p:spTree>
    <p:extLst>
      <p:ext uri="{BB962C8B-B14F-4D97-AF65-F5344CB8AC3E}">
        <p14:creationId xmlns:p14="http://schemas.microsoft.com/office/powerpoint/2010/main" val="121992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868" y="116632"/>
            <a:ext cx="1080120" cy="723528"/>
          </a:xfrm>
        </p:spPr>
        <p:txBody>
          <a:bodyPr/>
          <a:lstStyle/>
          <a:p>
            <a:r>
              <a:rPr lang="en-US" dirty="0" smtClean="0"/>
              <a:t>AL1</a:t>
            </a:r>
            <a:endParaRPr lang="he-IL" dirty="0"/>
          </a:p>
        </p:txBody>
      </p:sp>
      <p:pic>
        <p:nvPicPr>
          <p:cNvPr id="4" name="מציין מיקום תוכן 3"/>
          <p:cNvPicPr>
            <a:picLocks noGrp="1"/>
          </p:cNvPicPr>
          <p:nvPr>
            <p:ph idx="1"/>
          </p:nvPr>
        </p:nvPicPr>
        <p:blipFill>
          <a:blip r:embed="rId3"/>
          <a:stretch>
            <a:fillRect/>
          </a:stretch>
        </p:blipFill>
        <p:spPr>
          <a:xfrm>
            <a:off x="1197868" y="1052736"/>
            <a:ext cx="10990957" cy="5800704"/>
          </a:xfrm>
          <a:prstGeom prst="rect">
            <a:avLst/>
          </a:prstGeom>
        </p:spPr>
      </p:pic>
      <p:sp>
        <p:nvSpPr>
          <p:cNvPr id="5" name="TextBox 4"/>
          <p:cNvSpPr txBox="1"/>
          <p:nvPr/>
        </p:nvSpPr>
        <p:spPr>
          <a:xfrm>
            <a:off x="4582244" y="260648"/>
            <a:ext cx="5256584" cy="461665"/>
          </a:xfrm>
          <a:prstGeom prst="rect">
            <a:avLst/>
          </a:prstGeom>
          <a:noFill/>
        </p:spPr>
        <p:txBody>
          <a:bodyPr wrap="square" rtlCol="1">
            <a:spAutoFit/>
          </a:bodyPr>
          <a:lstStyle/>
          <a:p>
            <a:pPr algn="r" rtl="1"/>
            <a:r>
              <a:rPr lang="he-IL" sz="2400" dirty="0" smtClean="0"/>
              <a:t>מדדים כפונקציה של מספר </a:t>
            </a:r>
            <a:r>
              <a:rPr lang="he-IL" sz="2400" dirty="0" err="1" smtClean="0"/>
              <a:t>האיטרציות</a:t>
            </a:r>
            <a:endParaRPr lang="he-IL" sz="2400" dirty="0"/>
          </a:p>
        </p:txBody>
      </p:sp>
      <p:sp>
        <p:nvSpPr>
          <p:cNvPr id="6" name="TextBox 5"/>
          <p:cNvSpPr txBox="1"/>
          <p:nvPr/>
        </p:nvSpPr>
        <p:spPr>
          <a:xfrm>
            <a:off x="180628" y="1556792"/>
            <a:ext cx="761216" cy="523220"/>
          </a:xfrm>
          <a:prstGeom prst="rect">
            <a:avLst/>
          </a:prstGeom>
          <a:noFill/>
        </p:spPr>
        <p:txBody>
          <a:bodyPr wrap="square" rtlCol="1">
            <a:spAutoFit/>
          </a:bodyPr>
          <a:lstStyle/>
          <a:p>
            <a:pPr algn="ctr"/>
            <a:r>
              <a:rPr lang="he-IL" sz="1400" b="1" dirty="0" smtClean="0"/>
              <a:t>אחוז דיוק</a:t>
            </a:r>
            <a:endParaRPr lang="he-IL" sz="1100" b="1" dirty="0"/>
          </a:p>
        </p:txBody>
      </p:sp>
      <p:sp>
        <p:nvSpPr>
          <p:cNvPr id="7" name="TextBox 6"/>
          <p:cNvSpPr txBox="1"/>
          <p:nvPr/>
        </p:nvSpPr>
        <p:spPr>
          <a:xfrm>
            <a:off x="195480" y="3212976"/>
            <a:ext cx="905232" cy="646331"/>
          </a:xfrm>
          <a:prstGeom prst="rect">
            <a:avLst/>
          </a:prstGeom>
          <a:noFill/>
        </p:spPr>
        <p:txBody>
          <a:bodyPr wrap="square" rtlCol="1">
            <a:spAutoFit/>
          </a:bodyPr>
          <a:lstStyle/>
          <a:p>
            <a:pPr algn="ctr"/>
            <a:r>
              <a:rPr lang="he-IL" sz="1200" b="1" dirty="0" smtClean="0"/>
              <a:t>מספר הדוגמאות המסווגות</a:t>
            </a:r>
            <a:endParaRPr lang="he-IL" sz="1050" b="1" dirty="0"/>
          </a:p>
        </p:txBody>
      </p:sp>
      <p:sp>
        <p:nvSpPr>
          <p:cNvPr id="8" name="TextBox 7"/>
          <p:cNvSpPr txBox="1"/>
          <p:nvPr/>
        </p:nvSpPr>
        <p:spPr>
          <a:xfrm>
            <a:off x="102312" y="4992271"/>
            <a:ext cx="905232" cy="646331"/>
          </a:xfrm>
          <a:prstGeom prst="rect">
            <a:avLst/>
          </a:prstGeom>
          <a:noFill/>
        </p:spPr>
        <p:txBody>
          <a:bodyPr wrap="square" rtlCol="1">
            <a:spAutoFit/>
          </a:bodyPr>
          <a:lstStyle/>
          <a:p>
            <a:pPr algn="ctr"/>
            <a:r>
              <a:rPr lang="he-IL" sz="1200" b="1" dirty="0" smtClean="0"/>
              <a:t>מספר </a:t>
            </a:r>
            <a:r>
              <a:rPr lang="he-IL" sz="1200" b="1" dirty="0" err="1" smtClean="0"/>
              <a:t>הדוגמאותשסווגו</a:t>
            </a:r>
            <a:endParaRPr lang="he-IL" sz="1050" b="1" dirty="0"/>
          </a:p>
        </p:txBody>
      </p:sp>
      <p:sp>
        <p:nvSpPr>
          <p:cNvPr id="9" name="TextBox 8"/>
          <p:cNvSpPr txBox="1"/>
          <p:nvPr/>
        </p:nvSpPr>
        <p:spPr>
          <a:xfrm>
            <a:off x="2494012" y="1268760"/>
            <a:ext cx="1080120" cy="369332"/>
          </a:xfrm>
          <a:prstGeom prst="rect">
            <a:avLst/>
          </a:prstGeom>
          <a:noFill/>
        </p:spPr>
        <p:txBody>
          <a:bodyPr wrap="square" rtlCol="1">
            <a:spAutoFit/>
          </a:bodyPr>
          <a:lstStyle/>
          <a:p>
            <a:r>
              <a:rPr lang="he-IL" dirty="0" smtClean="0">
                <a:solidFill>
                  <a:srgbClr val="FF0000"/>
                </a:solidFill>
              </a:rPr>
              <a:t>חוסן דיוק</a:t>
            </a:r>
            <a:endParaRPr lang="he-IL" dirty="0">
              <a:solidFill>
                <a:srgbClr val="FF0000"/>
              </a:solidFill>
            </a:endParaRPr>
          </a:p>
        </p:txBody>
      </p:sp>
      <p:sp>
        <p:nvSpPr>
          <p:cNvPr id="3" name="מציין מיקום של מספר שקופית 2"/>
          <p:cNvSpPr>
            <a:spLocks noGrp="1"/>
          </p:cNvSpPr>
          <p:nvPr>
            <p:ph type="sldNum" sz="quarter" idx="12"/>
          </p:nvPr>
        </p:nvSpPr>
        <p:spPr/>
        <p:txBody>
          <a:bodyPr/>
          <a:lstStyle/>
          <a:p>
            <a:fld id="{2A013F82-EE5E-44EE-A61D-E31C6657F26F}" type="slidenum">
              <a:rPr lang="he-IL" smtClean="0"/>
              <a:t>28</a:t>
            </a:fld>
            <a:endParaRPr lang="he-IL"/>
          </a:p>
        </p:txBody>
      </p:sp>
    </p:spTree>
    <p:extLst>
      <p:ext uri="{BB962C8B-B14F-4D97-AF65-F5344CB8AC3E}">
        <p14:creationId xmlns:p14="http://schemas.microsoft.com/office/powerpoint/2010/main" val="165340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868" y="116632"/>
            <a:ext cx="1080120" cy="723528"/>
          </a:xfrm>
        </p:spPr>
        <p:txBody>
          <a:bodyPr/>
          <a:lstStyle/>
          <a:p>
            <a:r>
              <a:rPr lang="en-US" dirty="0" smtClean="0"/>
              <a:t>AL2</a:t>
            </a:r>
            <a:endParaRPr lang="he-IL" dirty="0"/>
          </a:p>
        </p:txBody>
      </p:sp>
      <p:sp>
        <p:nvSpPr>
          <p:cNvPr id="5" name="TextBox 4"/>
          <p:cNvSpPr txBox="1"/>
          <p:nvPr/>
        </p:nvSpPr>
        <p:spPr>
          <a:xfrm>
            <a:off x="4582244" y="260648"/>
            <a:ext cx="5256584" cy="461665"/>
          </a:xfrm>
          <a:prstGeom prst="rect">
            <a:avLst/>
          </a:prstGeom>
          <a:noFill/>
        </p:spPr>
        <p:txBody>
          <a:bodyPr wrap="square" rtlCol="1">
            <a:spAutoFit/>
          </a:bodyPr>
          <a:lstStyle/>
          <a:p>
            <a:pPr algn="r" rtl="1"/>
            <a:r>
              <a:rPr lang="he-IL" sz="2400" dirty="0" smtClean="0"/>
              <a:t>מדדים כפונקציה של מספר </a:t>
            </a:r>
            <a:r>
              <a:rPr lang="he-IL" sz="2400" dirty="0" err="1" smtClean="0"/>
              <a:t>האיטרציות</a:t>
            </a:r>
            <a:endParaRPr lang="he-IL" sz="2400" dirty="0"/>
          </a:p>
        </p:txBody>
      </p:sp>
      <p:sp>
        <p:nvSpPr>
          <p:cNvPr id="6" name="TextBox 5"/>
          <p:cNvSpPr txBox="1"/>
          <p:nvPr/>
        </p:nvSpPr>
        <p:spPr>
          <a:xfrm>
            <a:off x="180628" y="1556792"/>
            <a:ext cx="761216" cy="523220"/>
          </a:xfrm>
          <a:prstGeom prst="rect">
            <a:avLst/>
          </a:prstGeom>
          <a:noFill/>
        </p:spPr>
        <p:txBody>
          <a:bodyPr wrap="square" rtlCol="1">
            <a:spAutoFit/>
          </a:bodyPr>
          <a:lstStyle/>
          <a:p>
            <a:pPr algn="ctr"/>
            <a:r>
              <a:rPr lang="he-IL" sz="1400" b="1" dirty="0" smtClean="0"/>
              <a:t>אחוז דיוק</a:t>
            </a:r>
            <a:endParaRPr lang="he-IL" sz="1100" b="1" dirty="0"/>
          </a:p>
        </p:txBody>
      </p:sp>
      <p:sp>
        <p:nvSpPr>
          <p:cNvPr id="7" name="TextBox 6"/>
          <p:cNvSpPr txBox="1"/>
          <p:nvPr/>
        </p:nvSpPr>
        <p:spPr>
          <a:xfrm>
            <a:off x="195480" y="3212976"/>
            <a:ext cx="905232" cy="646331"/>
          </a:xfrm>
          <a:prstGeom prst="rect">
            <a:avLst/>
          </a:prstGeom>
          <a:noFill/>
        </p:spPr>
        <p:txBody>
          <a:bodyPr wrap="square" rtlCol="1">
            <a:spAutoFit/>
          </a:bodyPr>
          <a:lstStyle/>
          <a:p>
            <a:pPr algn="ctr"/>
            <a:r>
              <a:rPr lang="he-IL" sz="1200" b="1" dirty="0" smtClean="0"/>
              <a:t>מספר הדוגמאות המסווגות</a:t>
            </a:r>
            <a:endParaRPr lang="he-IL" sz="1050" b="1" dirty="0"/>
          </a:p>
        </p:txBody>
      </p:sp>
      <p:sp>
        <p:nvSpPr>
          <p:cNvPr id="8" name="TextBox 7"/>
          <p:cNvSpPr txBox="1"/>
          <p:nvPr/>
        </p:nvSpPr>
        <p:spPr>
          <a:xfrm>
            <a:off x="102312" y="4992271"/>
            <a:ext cx="905232" cy="646331"/>
          </a:xfrm>
          <a:prstGeom prst="rect">
            <a:avLst/>
          </a:prstGeom>
          <a:noFill/>
        </p:spPr>
        <p:txBody>
          <a:bodyPr wrap="square" rtlCol="1">
            <a:spAutoFit/>
          </a:bodyPr>
          <a:lstStyle/>
          <a:p>
            <a:pPr algn="ctr"/>
            <a:r>
              <a:rPr lang="he-IL" sz="1200" b="1" dirty="0" smtClean="0"/>
              <a:t>מספר </a:t>
            </a:r>
            <a:r>
              <a:rPr lang="he-IL" sz="1200" b="1" dirty="0" err="1" smtClean="0"/>
              <a:t>הדוגמאותשסווגו</a:t>
            </a:r>
            <a:endParaRPr lang="he-IL" sz="1050" b="1" dirty="0"/>
          </a:p>
        </p:txBody>
      </p:sp>
      <p:pic>
        <p:nvPicPr>
          <p:cNvPr id="9" name="תמונה 8"/>
          <p:cNvPicPr/>
          <p:nvPr/>
        </p:nvPicPr>
        <p:blipFill>
          <a:blip r:embed="rId3"/>
          <a:stretch>
            <a:fillRect/>
          </a:stretch>
        </p:blipFill>
        <p:spPr>
          <a:xfrm>
            <a:off x="1197867" y="1196752"/>
            <a:ext cx="10990957" cy="5661248"/>
          </a:xfrm>
          <a:prstGeom prst="rect">
            <a:avLst/>
          </a:prstGeom>
        </p:spPr>
      </p:pic>
      <p:sp>
        <p:nvSpPr>
          <p:cNvPr id="11" name="TextBox 10"/>
          <p:cNvSpPr txBox="1"/>
          <p:nvPr/>
        </p:nvSpPr>
        <p:spPr>
          <a:xfrm>
            <a:off x="4867998" y="3536141"/>
            <a:ext cx="1080120" cy="369332"/>
          </a:xfrm>
          <a:prstGeom prst="rect">
            <a:avLst/>
          </a:prstGeom>
          <a:noFill/>
        </p:spPr>
        <p:txBody>
          <a:bodyPr wrap="square" rtlCol="1">
            <a:spAutoFit/>
          </a:bodyPr>
          <a:lstStyle/>
          <a:p>
            <a:r>
              <a:rPr lang="he-IL" dirty="0" smtClean="0">
                <a:solidFill>
                  <a:srgbClr val="FF0000"/>
                </a:solidFill>
              </a:rPr>
              <a:t>לא לינארי</a:t>
            </a:r>
            <a:endParaRPr lang="he-IL" dirty="0">
              <a:solidFill>
                <a:srgbClr val="FF0000"/>
              </a:solidFill>
            </a:endParaRPr>
          </a:p>
        </p:txBody>
      </p:sp>
      <p:sp>
        <p:nvSpPr>
          <p:cNvPr id="12" name="TextBox 11"/>
          <p:cNvSpPr txBox="1"/>
          <p:nvPr/>
        </p:nvSpPr>
        <p:spPr>
          <a:xfrm>
            <a:off x="1773932" y="3536141"/>
            <a:ext cx="1800200" cy="646331"/>
          </a:xfrm>
          <a:prstGeom prst="rect">
            <a:avLst/>
          </a:prstGeom>
          <a:noFill/>
        </p:spPr>
        <p:txBody>
          <a:bodyPr wrap="square" rtlCol="1">
            <a:spAutoFit/>
          </a:bodyPr>
          <a:lstStyle/>
          <a:p>
            <a:r>
              <a:rPr lang="he-IL" dirty="0" smtClean="0">
                <a:solidFill>
                  <a:srgbClr val="FF0000"/>
                </a:solidFill>
              </a:rPr>
              <a:t>התכנסות לאחר 50 דוגמאות</a:t>
            </a:r>
            <a:endParaRPr lang="he-IL" dirty="0">
              <a:solidFill>
                <a:srgbClr val="FF0000"/>
              </a:solidFill>
            </a:endParaRPr>
          </a:p>
        </p:txBody>
      </p:sp>
      <p:sp>
        <p:nvSpPr>
          <p:cNvPr id="3" name="מציין מיקום של מספר שקופית 2"/>
          <p:cNvSpPr>
            <a:spLocks noGrp="1"/>
          </p:cNvSpPr>
          <p:nvPr>
            <p:ph type="sldNum" sz="quarter" idx="12"/>
          </p:nvPr>
        </p:nvSpPr>
        <p:spPr/>
        <p:txBody>
          <a:bodyPr/>
          <a:lstStyle/>
          <a:p>
            <a:fld id="{2A013F82-EE5E-44EE-A61D-E31C6657F26F}" type="slidenum">
              <a:rPr lang="he-IL" smtClean="0"/>
              <a:t>29</a:t>
            </a:fld>
            <a:endParaRPr lang="he-IL"/>
          </a:p>
        </p:txBody>
      </p:sp>
    </p:spTree>
    <p:extLst>
      <p:ext uri="{BB962C8B-B14F-4D97-AF65-F5344CB8AC3E}">
        <p14:creationId xmlns:p14="http://schemas.microsoft.com/office/powerpoint/2010/main" val="2730507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57132467"/>
              </p:ext>
            </p:extLst>
          </p:nvPr>
        </p:nvGraphicFramePr>
        <p:xfrm>
          <a:off x="117748" y="1556792"/>
          <a:ext cx="11953328" cy="5032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ª××¦××ª ×ª××× × ×¢×××¨ âªdata data dataâ¬â"/>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5813172"/>
            <a:ext cx="3574038" cy="1072212"/>
          </a:xfrm>
          <a:prstGeom prst="rect">
            <a:avLst/>
          </a:prstGeom>
          <a:gradFill flip="none" rotWithShape="1">
            <a:gsLst>
              <a:gs pos="0">
                <a:schemeClr val="accent1">
                  <a:alpha val="0"/>
                  <a:lumMod val="84000"/>
                  <a:lumOff val="16000"/>
                </a:schemeClr>
              </a:gs>
              <a:gs pos="40000">
                <a:schemeClr val="accent1">
                  <a:lumMod val="45000"/>
                  <a:lumOff val="55000"/>
                  <a:alpha val="0"/>
                </a:schemeClr>
              </a:gs>
              <a:gs pos="83000">
                <a:schemeClr val="accent1">
                  <a:lumMod val="45000"/>
                  <a:lumOff val="55000"/>
                  <a:alpha val="46000"/>
                </a:schemeClr>
              </a:gs>
              <a:gs pos="100000">
                <a:schemeClr val="accent1">
                  <a:lumMod val="30000"/>
                  <a:lumOff val="70000"/>
                </a:schemeClr>
              </a:gs>
            </a:gsLst>
            <a:lin ang="5400000" scaled="1"/>
            <a:tileRect/>
          </a:gradFill>
          <a:ln>
            <a:noFill/>
          </a:ln>
          <a:effectLst>
            <a:outerShdw blurRad="50800" dist="50800" dir="5400000" sx="1000" sy="1000" algn="ctr" rotWithShape="0">
              <a:srgbClr val="000000">
                <a:alpha val="43137"/>
              </a:srgbClr>
            </a:outerShdw>
          </a:effectLst>
          <a:scene3d>
            <a:camera prst="orthographicFront"/>
            <a:lightRig rig="threePt" dir="t"/>
          </a:scene3d>
          <a:sp3d>
            <a:bevelT w="0" h="0"/>
          </a:sp3d>
          <a:extLst/>
        </p:spPr>
      </p:pic>
      <p:pic>
        <p:nvPicPr>
          <p:cNvPr id="13320" name="Picture 8" descr="×ª××¦××ª ×ª××× × ×¢×××¨ âªThe problemâ¬â"/>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7451005" cy="2114303"/>
          </a:xfrm>
          <a:prstGeom prst="rect">
            <a:avLst/>
          </a:prstGeom>
          <a:gradFill flip="none" rotWithShape="1">
            <a:gsLst>
              <a:gs pos="0">
                <a:schemeClr val="accent1">
                  <a:alpha val="0"/>
                  <a:lumMod val="84000"/>
                  <a:lumOff val="16000"/>
                </a:schemeClr>
              </a:gs>
              <a:gs pos="40000">
                <a:schemeClr val="accent1">
                  <a:lumMod val="45000"/>
                  <a:lumOff val="55000"/>
                  <a:alpha val="0"/>
                </a:schemeClr>
              </a:gs>
              <a:gs pos="81000">
                <a:schemeClr val="accent1">
                  <a:lumMod val="45000"/>
                  <a:lumOff val="55000"/>
                </a:schemeClr>
              </a:gs>
              <a:gs pos="100000">
                <a:schemeClr val="accent1">
                  <a:lumMod val="30000"/>
                  <a:lumOff val="70000"/>
                </a:schemeClr>
              </a:gs>
            </a:gsLst>
            <a:lin ang="15000000" scaled="0"/>
            <a:tileRect/>
          </a:gradFill>
        </p:spPr>
      </p:pic>
      <p:sp>
        <p:nvSpPr>
          <p:cNvPr id="3" name="חץ ימינה 2"/>
          <p:cNvSpPr/>
          <p:nvPr/>
        </p:nvSpPr>
        <p:spPr>
          <a:xfrm>
            <a:off x="2781950" y="3933056"/>
            <a:ext cx="792088" cy="30658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he-IL" dirty="0" smtClean="0"/>
              <a:t>דורש</a:t>
            </a:r>
            <a:endParaRPr lang="he-IL" dirty="0"/>
          </a:p>
        </p:txBody>
      </p:sp>
      <p:sp>
        <p:nvSpPr>
          <p:cNvPr id="7" name="חץ ימינה 6"/>
          <p:cNvSpPr/>
          <p:nvPr/>
        </p:nvSpPr>
        <p:spPr>
          <a:xfrm>
            <a:off x="5518348" y="3937620"/>
            <a:ext cx="792088" cy="30658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he-IL" dirty="0" smtClean="0"/>
              <a:t>דורש</a:t>
            </a:r>
            <a:endParaRPr lang="he-IL" dirty="0"/>
          </a:p>
        </p:txBody>
      </p:sp>
      <p:sp>
        <p:nvSpPr>
          <p:cNvPr id="8" name="חץ ימינה 7"/>
          <p:cNvSpPr/>
          <p:nvPr/>
        </p:nvSpPr>
        <p:spPr>
          <a:xfrm>
            <a:off x="8902724" y="3955901"/>
            <a:ext cx="792088" cy="306585"/>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he-IL" dirty="0" smtClean="0"/>
              <a:t>דורש</a:t>
            </a:r>
            <a:endParaRPr lang="he-IL" dirty="0"/>
          </a:p>
        </p:txBody>
      </p:sp>
      <p:sp>
        <p:nvSpPr>
          <p:cNvPr id="5" name="מציין מיקום של מספר שקופית 4"/>
          <p:cNvSpPr>
            <a:spLocks noGrp="1"/>
          </p:cNvSpPr>
          <p:nvPr>
            <p:ph type="sldNum" sz="quarter" idx="12"/>
          </p:nvPr>
        </p:nvSpPr>
        <p:spPr/>
        <p:txBody>
          <a:bodyPr/>
          <a:lstStyle/>
          <a:p>
            <a:fld id="{2A013F82-EE5E-44EE-A61D-E31C6657F26F}" type="slidenum">
              <a:rPr lang="he-IL" smtClean="0"/>
              <a:t>3</a:t>
            </a:fld>
            <a:endParaRPr lang="he-IL"/>
          </a:p>
        </p:txBody>
      </p:sp>
    </p:spTree>
    <p:extLst>
      <p:ext uri="{BB962C8B-B14F-4D97-AF65-F5344CB8AC3E}">
        <p14:creationId xmlns:p14="http://schemas.microsoft.com/office/powerpoint/2010/main" val="9268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smtClean="0"/>
              <a:t>יישום השיטה</a:t>
            </a:r>
            <a:endParaRPr lang="he-IL" dirty="0"/>
          </a:p>
        </p:txBody>
      </p:sp>
      <p:sp>
        <p:nvSpPr>
          <p:cNvPr id="3" name="מציין מיקום תוכן 2"/>
          <p:cNvSpPr>
            <a:spLocks noGrp="1"/>
          </p:cNvSpPr>
          <p:nvPr>
            <p:ph idx="1"/>
          </p:nvPr>
        </p:nvSpPr>
        <p:spPr>
          <a:xfrm>
            <a:off x="1522413" y="1904999"/>
            <a:ext cx="9134391" cy="2028057"/>
          </a:xfrm>
        </p:spPr>
        <p:txBody>
          <a:bodyPr/>
          <a:lstStyle/>
          <a:p>
            <a:r>
              <a:rPr lang="he-IL" dirty="0" smtClean="0"/>
              <a:t>התהליך חולק לשני חלקים:</a:t>
            </a:r>
            <a:endParaRPr lang="en-US" dirty="0"/>
          </a:p>
          <a:p>
            <a:pPr lvl="1"/>
            <a:r>
              <a:rPr lang="he-IL" dirty="0"/>
              <a:t>יצירת גרף ה</a:t>
            </a:r>
            <a:r>
              <a:rPr lang="en-US" dirty="0"/>
              <a:t>KNN</a:t>
            </a:r>
            <a:r>
              <a:rPr lang="he-IL" dirty="0"/>
              <a:t> ע"י מציאת השכנים הקרובים ביותר לכל אחד מדוגמאות </a:t>
            </a:r>
            <a:r>
              <a:rPr lang="he-IL" dirty="0" smtClean="0"/>
              <a:t>האימון.</a:t>
            </a:r>
            <a:endParaRPr lang="en-US" dirty="0"/>
          </a:p>
          <a:p>
            <a:pPr lvl="1"/>
            <a:r>
              <a:rPr lang="he-IL" dirty="0"/>
              <a:t>ביצוע פעולת </a:t>
            </a:r>
            <a:r>
              <a:rPr lang="en-US" dirty="0" smtClean="0"/>
              <a:t>Algorithm2</a:t>
            </a:r>
            <a:endParaRPr lang="he-IL" dirty="0" smtClean="0"/>
          </a:p>
          <a:p>
            <a:pPr marL="231775" lvl="1" indent="0">
              <a:buNone/>
            </a:pPr>
            <a:endParaRPr lang="he-IL" dirty="0"/>
          </a:p>
        </p:txBody>
      </p:sp>
      <p:sp>
        <p:nvSpPr>
          <p:cNvPr id="4" name="TextBox 3"/>
          <p:cNvSpPr txBox="1"/>
          <p:nvPr/>
        </p:nvSpPr>
        <p:spPr>
          <a:xfrm>
            <a:off x="1269876" y="5805264"/>
            <a:ext cx="5976664" cy="584775"/>
          </a:xfrm>
          <a:prstGeom prst="rect">
            <a:avLst/>
          </a:prstGeom>
          <a:noFill/>
        </p:spPr>
        <p:txBody>
          <a:bodyPr wrap="square" rtlCol="1">
            <a:spAutoFit/>
          </a:bodyPr>
          <a:lstStyle/>
          <a:p>
            <a:pPr algn="r" rtl="1"/>
            <a:r>
              <a:rPr lang="he-IL" sz="1600" b="1" dirty="0">
                <a:solidFill>
                  <a:srgbClr val="FF0000"/>
                </a:solidFill>
              </a:rPr>
              <a:t>הנתונים איתם עבדתי הם נתוני האימון הרשמיים של </a:t>
            </a:r>
            <a:r>
              <a:rPr lang="en-US" sz="1600" b="1" dirty="0" err="1">
                <a:solidFill>
                  <a:srgbClr val="FF0000"/>
                </a:solidFill>
              </a:rPr>
              <a:t>mnist</a:t>
            </a:r>
            <a:r>
              <a:rPr lang="he-IL" sz="1600" b="1" dirty="0">
                <a:solidFill>
                  <a:srgbClr val="FF0000"/>
                </a:solidFill>
              </a:rPr>
              <a:t>.</a:t>
            </a:r>
            <a:endParaRPr lang="en-US" sz="1600" b="1" dirty="0">
              <a:solidFill>
                <a:srgbClr val="FF0000"/>
              </a:solidFill>
            </a:endParaRPr>
          </a:p>
          <a:p>
            <a:pPr algn="r" rtl="1"/>
            <a:endParaRPr lang="he-IL" sz="1600" b="1" dirty="0">
              <a:solidFill>
                <a:srgbClr val="FF0000"/>
              </a:solidFill>
            </a:endParaRPr>
          </a:p>
        </p:txBody>
      </p:sp>
      <p:sp>
        <p:nvSpPr>
          <p:cNvPr id="5" name="מציין מיקום של מספר שקופית 4"/>
          <p:cNvSpPr>
            <a:spLocks noGrp="1"/>
          </p:cNvSpPr>
          <p:nvPr>
            <p:ph type="sldNum" sz="quarter" idx="12"/>
          </p:nvPr>
        </p:nvSpPr>
        <p:spPr/>
        <p:txBody>
          <a:bodyPr/>
          <a:lstStyle/>
          <a:p>
            <a:fld id="{2A013F82-EE5E-44EE-A61D-E31C6657F26F}" type="slidenum">
              <a:rPr lang="he-IL" smtClean="0"/>
              <a:t>30</a:t>
            </a:fld>
            <a:endParaRPr lang="he-IL"/>
          </a:p>
        </p:txBody>
      </p:sp>
    </p:spTree>
    <p:extLst>
      <p:ext uri="{BB962C8B-B14F-4D97-AF65-F5344CB8AC3E}">
        <p14:creationId xmlns:p14="http://schemas.microsoft.com/office/powerpoint/2010/main" val="321003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a:r>
              <a:rPr lang="he-IL" dirty="0" smtClean="0"/>
              <a:t>קונפיגורציה להרצת הפרוייקט</a:t>
            </a:r>
            <a:endParaRPr lang="he-IL" dirty="0"/>
          </a:p>
        </p:txBody>
      </p:sp>
      <p:sp>
        <p:nvSpPr>
          <p:cNvPr id="5" name="Text Placeholder 4"/>
          <p:cNvSpPr>
            <a:spLocks noGrp="1"/>
          </p:cNvSpPr>
          <p:nvPr>
            <p:ph type="body" idx="1"/>
          </p:nvPr>
        </p:nvSpPr>
        <p:spPr/>
        <p:txBody>
          <a:bodyPr/>
          <a:lstStyle/>
          <a:p>
            <a:r>
              <a:rPr lang="he-IL" dirty="0" smtClean="0"/>
              <a:t>פרמטרים להרצה של </a:t>
            </a:r>
            <a:r>
              <a:rPr lang="en-US" dirty="0"/>
              <a:t>Algorithm2</a:t>
            </a:r>
            <a:endParaRPr lang="he-IL" dirty="0"/>
          </a:p>
        </p:txBody>
      </p:sp>
      <mc:AlternateContent xmlns:mc="http://schemas.openxmlformats.org/markup-compatibility/2006" xmlns:a14="http://schemas.microsoft.com/office/drawing/2010/main">
        <mc:Choice Requires="a14">
          <p:sp>
            <p:nvSpPr>
              <p:cNvPr id="6" name="Content Placeholder 5"/>
              <p:cNvSpPr>
                <a:spLocks noGrp="1"/>
              </p:cNvSpPr>
              <p:nvPr>
                <p:ph sz="half" idx="2"/>
              </p:nvPr>
            </p:nvSpPr>
            <p:spPr/>
            <p:txBody>
              <a:bodyPr>
                <a:normAutofit/>
              </a:bodyPr>
              <a:lstStyle/>
              <a:p>
                <a:r>
                  <a:rPr lang="en-US" b="1" dirty="0" smtClean="0"/>
                  <a:t>S</a:t>
                </a:r>
                <a:r>
                  <a:rPr lang="he-IL" dirty="0" smtClean="0"/>
                  <a:t> – </a:t>
                </a:r>
                <a:r>
                  <a:rPr lang="he-IL" sz="1800" dirty="0" smtClean="0"/>
                  <a:t>מספר השכנים לפיהם מחשבים את הדוגמה הטובה ביותר</a:t>
                </a:r>
              </a:p>
              <a:p>
                <a:endParaRPr lang="he-IL" sz="1800" dirty="0" smtClean="0"/>
              </a:p>
              <a:p>
                <a14:m>
                  <m:oMath xmlns:m="http://schemas.openxmlformats.org/officeDocument/2006/math">
                    <m:sSub>
                      <m:sSubPr>
                        <m:ctrlPr>
                          <a:rPr lang="en-US" b="1" i="1">
                            <a:latin typeface="Cambria Math" panose="02040503050406030204" pitchFamily="18" charset="0"/>
                          </a:rPr>
                        </m:ctrlPr>
                      </m:sSubPr>
                      <m:e>
                        <m:r>
                          <a:rPr lang="en-US" b="1" i="1">
                            <a:latin typeface="Cambria Math"/>
                          </a:rPr>
                          <m:t>𝑳</m:t>
                        </m:r>
                      </m:e>
                      <m:sub>
                        <m:r>
                          <a:rPr lang="en-US" b="1" i="1">
                            <a:latin typeface="Cambria Math"/>
                          </a:rPr>
                          <m:t>𝒎𝒂𝒙</m:t>
                        </m:r>
                      </m:sub>
                    </m:sSub>
                  </m:oMath>
                </a14:m>
                <a:endParaRPr lang="he-IL" b="1" dirty="0" smtClean="0"/>
              </a:p>
              <a:p>
                <a:endParaRPr lang="he-IL" dirty="0"/>
              </a:p>
              <a:p>
                <a:r>
                  <a:rPr lang="en-US" b="1" dirty="0" smtClean="0"/>
                  <a:t>AL</a:t>
                </a:r>
                <a:endParaRPr lang="he-IL" dirty="0"/>
              </a:p>
            </p:txBody>
          </p:sp>
        </mc:Choice>
        <mc:Fallback xmlns="">
          <p:sp>
            <p:nvSpPr>
              <p:cNvPr id="6" name="Content Placeholder 5"/>
              <p:cNvSpPr>
                <a:spLocks noGrp="1" noRot="1" noChangeAspect="1" noMove="1" noResize="1" noEditPoints="1" noAdjustHandles="1" noChangeArrowheads="1" noChangeShapeType="1" noTextEdit="1"/>
              </p:cNvSpPr>
              <p:nvPr>
                <p:ph sz="half" idx="2"/>
              </p:nvPr>
            </p:nvSpPr>
            <p:spPr>
              <a:blipFill>
                <a:blip r:embed="rId3"/>
                <a:stretch>
                  <a:fillRect t="-2602" r="-1934"/>
                </a:stretch>
              </a:blipFill>
            </p:spPr>
            <p:txBody>
              <a:bodyPr/>
              <a:lstStyle/>
              <a:p>
                <a:r>
                  <a:rPr lang="he-IL">
                    <a:noFill/>
                  </a:rPr>
                  <a:t> </a:t>
                </a:r>
              </a:p>
            </p:txBody>
          </p:sp>
        </mc:Fallback>
      </mc:AlternateContent>
      <p:sp>
        <p:nvSpPr>
          <p:cNvPr id="7" name="Text Placeholder 6"/>
          <p:cNvSpPr>
            <a:spLocks noGrp="1"/>
          </p:cNvSpPr>
          <p:nvPr>
            <p:ph type="body" sz="quarter" idx="3"/>
          </p:nvPr>
        </p:nvSpPr>
        <p:spPr/>
        <p:txBody>
          <a:bodyPr/>
          <a:lstStyle/>
          <a:p>
            <a:r>
              <a:rPr lang="he-IL" dirty="0" smtClean="0"/>
              <a:t>פרמטרים לבניית הגרף</a:t>
            </a:r>
            <a:endParaRPr lang="he-IL" dirty="0"/>
          </a:p>
        </p:txBody>
      </p:sp>
      <p:sp>
        <p:nvSpPr>
          <p:cNvPr id="8" name="Content Placeholder 7"/>
          <p:cNvSpPr>
            <a:spLocks noGrp="1"/>
          </p:cNvSpPr>
          <p:nvPr>
            <p:ph sz="quarter" idx="4"/>
          </p:nvPr>
        </p:nvSpPr>
        <p:spPr/>
        <p:txBody>
          <a:bodyPr>
            <a:normAutofit/>
          </a:bodyPr>
          <a:lstStyle/>
          <a:p>
            <a:r>
              <a:rPr lang="en-US" b="1" dirty="0" err="1"/>
              <a:t>TakeFromTraining</a:t>
            </a:r>
            <a:r>
              <a:rPr lang="en-US" dirty="0"/>
              <a:t> </a:t>
            </a:r>
            <a:endParaRPr lang="he-IL" dirty="0" smtClean="0"/>
          </a:p>
          <a:p>
            <a:endParaRPr lang="he-IL" dirty="0" smtClean="0"/>
          </a:p>
          <a:p>
            <a:r>
              <a:rPr lang="en-US" b="1" dirty="0" smtClean="0"/>
              <a:t>TakeByL2</a:t>
            </a:r>
            <a:r>
              <a:rPr lang="en-US" dirty="0" smtClean="0"/>
              <a:t> </a:t>
            </a:r>
            <a:endParaRPr lang="he-IL" dirty="0" smtClean="0"/>
          </a:p>
          <a:p>
            <a:endParaRPr lang="en-US" dirty="0" smtClean="0"/>
          </a:p>
          <a:p>
            <a:r>
              <a:rPr lang="en-US" b="1" dirty="0" err="1" smtClean="0"/>
              <a:t>TakeByIdmd</a:t>
            </a:r>
            <a:endParaRPr lang="he-IL" b="1" dirty="0" smtClean="0"/>
          </a:p>
        </p:txBody>
      </p:sp>
      <p:sp>
        <p:nvSpPr>
          <p:cNvPr id="2" name="מציין מיקום של מספר שקופית 1"/>
          <p:cNvSpPr>
            <a:spLocks noGrp="1"/>
          </p:cNvSpPr>
          <p:nvPr>
            <p:ph type="sldNum" sz="quarter" idx="12"/>
          </p:nvPr>
        </p:nvSpPr>
        <p:spPr/>
        <p:txBody>
          <a:bodyPr/>
          <a:lstStyle/>
          <a:p>
            <a:fld id="{2A013F82-EE5E-44EE-A61D-E31C6657F26F}" type="slidenum">
              <a:rPr lang="he-IL" smtClean="0"/>
              <a:t>31</a:t>
            </a:fld>
            <a:endParaRPr lang="he-IL"/>
          </a:p>
        </p:txBody>
      </p:sp>
    </p:spTree>
    <p:extLst>
      <p:ext uri="{BB962C8B-B14F-4D97-AF65-F5344CB8AC3E}">
        <p14:creationId xmlns:p14="http://schemas.microsoft.com/office/powerpoint/2010/main" val="255560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itle 6"/>
              <p:cNvSpPr>
                <a:spLocks noGrp="1"/>
              </p:cNvSpPr>
              <p:nvPr>
                <p:ph type="title"/>
              </p:nvPr>
            </p:nvSpPr>
            <p:spPr/>
            <p:txBody>
              <a:bodyPr/>
              <a:lstStyle/>
              <a:p>
                <a:pPr algn="r"/>
                <a:r>
                  <a:rPr lang="he-IL" b="1" dirty="0"/>
                  <a:t>הרצות עם ערכים שונים בגישת </a:t>
                </a:r>
                <a14:m>
                  <m:oMath xmlns:m="http://schemas.openxmlformats.org/officeDocument/2006/math">
                    <m:sSub>
                      <m:sSubPr>
                        <m:ctrlPr>
                          <a:rPr lang="en-US" b="1" i="1">
                            <a:latin typeface="Cambria Math" panose="02040503050406030204" pitchFamily="18" charset="0"/>
                          </a:rPr>
                        </m:ctrlPr>
                      </m:sSubPr>
                      <m:e>
                        <m:r>
                          <a:rPr lang="en-US" b="1" i="1">
                            <a:latin typeface="Cambria Math"/>
                          </a:rPr>
                          <m:t>𝐴𝐿</m:t>
                        </m:r>
                      </m:e>
                      <m:sub>
                        <m:r>
                          <a:rPr lang="en-US" b="1">
                            <a:latin typeface="Cambria Math"/>
                          </a:rPr>
                          <m:t>1</m:t>
                        </m:r>
                      </m:sub>
                    </m:sSub>
                  </m:oMath>
                </a14:m>
                <a:endParaRPr lang="he-IL" dirty="0"/>
              </a:p>
            </p:txBody>
          </p:sp>
        </mc:Choice>
        <mc:Fallback xmlns="">
          <p:sp>
            <p:nvSpPr>
              <p:cNvPr id="7" name="Title 6"/>
              <p:cNvSpPr>
                <a:spLocks noGrp="1" noRot="1" noChangeAspect="1" noMove="1" noResize="1" noEditPoints="1" noAdjustHandles="1" noChangeArrowheads="1" noChangeShapeType="1" noTextEdit="1"/>
              </p:cNvSpPr>
              <p:nvPr>
                <p:ph type="title"/>
              </p:nvPr>
            </p:nvSpPr>
            <p:spPr>
              <a:blipFill>
                <a:blip r:embed="rId3"/>
                <a:stretch>
                  <a:fillRect r="-2000" b="-16000"/>
                </a:stretch>
              </a:blipFill>
            </p:spPr>
            <p:txBody>
              <a:bodyPr/>
              <a:lstStyle/>
              <a:p>
                <a:r>
                  <a:rPr lang="he-IL">
                    <a:noFill/>
                  </a:rPr>
                  <a:t> </a:t>
                </a:r>
              </a:p>
            </p:txBody>
          </p:sp>
        </mc:Fallback>
      </mc:AlternateContent>
      <p:graphicFrame>
        <p:nvGraphicFramePr>
          <p:cNvPr id="13" name="Table 12"/>
          <p:cNvGraphicFramePr>
            <a:graphicFrameLocks noGrp="1"/>
          </p:cNvGraphicFramePr>
          <p:nvPr>
            <p:extLst>
              <p:ext uri="{D42A27DB-BD31-4B8C-83A1-F6EECF244321}">
                <p14:modId xmlns:p14="http://schemas.microsoft.com/office/powerpoint/2010/main" val="952621718"/>
              </p:ext>
            </p:extLst>
          </p:nvPr>
        </p:nvGraphicFramePr>
        <p:xfrm>
          <a:off x="549797" y="2060847"/>
          <a:ext cx="11017222" cy="4104457"/>
        </p:xfrm>
        <a:graphic>
          <a:graphicData uri="http://schemas.openxmlformats.org/drawingml/2006/table">
            <a:tbl>
              <a:tblPr rtl="1" firstRow="1" firstCol="1" bandRow="1">
                <a:tableStyleId>{5C22544A-7EE6-4342-B048-85BDC9FD1C3A}</a:tableStyleId>
              </a:tblPr>
              <a:tblGrid>
                <a:gridCol w="2072983">
                  <a:extLst>
                    <a:ext uri="{9D8B030D-6E8A-4147-A177-3AD203B41FA5}">
                      <a16:colId xmlns:a16="http://schemas.microsoft.com/office/drawing/2014/main" val="2397451006"/>
                    </a:ext>
                  </a:extLst>
                </a:gridCol>
                <a:gridCol w="1382375">
                  <a:extLst>
                    <a:ext uri="{9D8B030D-6E8A-4147-A177-3AD203B41FA5}">
                      <a16:colId xmlns:a16="http://schemas.microsoft.com/office/drawing/2014/main" val="436650879"/>
                    </a:ext>
                  </a:extLst>
                </a:gridCol>
                <a:gridCol w="1555317">
                  <a:extLst>
                    <a:ext uri="{9D8B030D-6E8A-4147-A177-3AD203B41FA5}">
                      <a16:colId xmlns:a16="http://schemas.microsoft.com/office/drawing/2014/main" val="1650394474"/>
                    </a:ext>
                  </a:extLst>
                </a:gridCol>
                <a:gridCol w="1728261">
                  <a:extLst>
                    <a:ext uri="{9D8B030D-6E8A-4147-A177-3AD203B41FA5}">
                      <a16:colId xmlns:a16="http://schemas.microsoft.com/office/drawing/2014/main" val="671141900"/>
                    </a:ext>
                  </a:extLst>
                </a:gridCol>
                <a:gridCol w="1035332">
                  <a:extLst>
                    <a:ext uri="{9D8B030D-6E8A-4147-A177-3AD203B41FA5}">
                      <a16:colId xmlns:a16="http://schemas.microsoft.com/office/drawing/2014/main" val="2224116994"/>
                    </a:ext>
                  </a:extLst>
                </a:gridCol>
                <a:gridCol w="3242954">
                  <a:extLst>
                    <a:ext uri="{9D8B030D-6E8A-4147-A177-3AD203B41FA5}">
                      <a16:colId xmlns:a16="http://schemas.microsoft.com/office/drawing/2014/main" val="3571494026"/>
                    </a:ext>
                  </a:extLst>
                </a:gridCol>
              </a:tblGrid>
              <a:tr h="1456588">
                <a:tc>
                  <a:txBody>
                    <a:bodyPr/>
                    <a:lstStyle/>
                    <a:p>
                      <a:pPr algn="r" rtl="1">
                        <a:lnSpc>
                          <a:spcPct val="150000"/>
                        </a:lnSpc>
                        <a:spcAft>
                          <a:spcPts val="0"/>
                        </a:spcAft>
                      </a:pPr>
                      <a:r>
                        <a:rPr lang="en-US" sz="1600">
                          <a:effectLst/>
                        </a:rPr>
                        <a:t>TakeFromTraning</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r>
                        <a:rPr lang="en-US" sz="1600">
                          <a:effectLst/>
                        </a:rPr>
                        <a:t>TakeByL2</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r>
                        <a:rPr lang="en-US" sz="1600">
                          <a:effectLst/>
                        </a:rPr>
                        <a:t>TakeByIdmd</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r>
                        <a:rPr lang="he-IL" sz="1600">
                          <a:effectLst/>
                        </a:rPr>
                        <a:t>מספר הדוגמאות שסווגו ע"י המומחה</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r>
                        <a:rPr lang="he-IL" sz="1600" dirty="0">
                          <a:effectLst/>
                        </a:rPr>
                        <a:t>אחוז דיוק</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r>
                        <a:rPr lang="he-IL" sz="1600" dirty="0">
                          <a:effectLst/>
                        </a:rPr>
                        <a:t>תמונה</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043500338"/>
                  </a:ext>
                </a:extLst>
              </a:tr>
              <a:tr h="606651">
                <a:tc>
                  <a:txBody>
                    <a:bodyPr/>
                    <a:lstStyle/>
                    <a:p>
                      <a:pPr algn="r" rtl="1">
                        <a:lnSpc>
                          <a:spcPct val="150000"/>
                        </a:lnSpc>
                        <a:spcAft>
                          <a:spcPts val="0"/>
                        </a:spcAft>
                      </a:pPr>
                      <a:r>
                        <a:rPr lang="he-IL" sz="2400">
                          <a:effectLst/>
                        </a:rPr>
                        <a:t>50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r>
                        <a:rPr lang="he-IL" sz="2400">
                          <a:effectLst/>
                        </a:rPr>
                        <a:t>10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r>
                        <a:rPr lang="he-IL" sz="2400">
                          <a:effectLst/>
                        </a:rPr>
                        <a:t>2</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r>
                        <a:rPr lang="he-IL" sz="2400">
                          <a:effectLst/>
                        </a:rPr>
                        <a:t>11</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r>
                        <a:rPr lang="he-IL" sz="2400">
                          <a:effectLst/>
                        </a:rPr>
                        <a:t>70%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50000"/>
                        </a:lnSpc>
                        <a:spcAft>
                          <a:spcPts val="0"/>
                        </a:spcAft>
                      </a:pPr>
                      <a:endParaRPr lang="he-IL" sz="24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val="1330808954"/>
                  </a:ext>
                </a:extLst>
              </a:tr>
              <a:tr h="680406">
                <a:tc>
                  <a:txBody>
                    <a:bodyPr/>
                    <a:lstStyle/>
                    <a:p>
                      <a:pPr algn="r" rtl="1">
                        <a:lnSpc>
                          <a:spcPct val="150000"/>
                        </a:lnSpc>
                        <a:spcAft>
                          <a:spcPts val="0"/>
                        </a:spcAft>
                      </a:pPr>
                      <a:r>
                        <a:rPr lang="he-IL" sz="2400">
                          <a:effectLst/>
                        </a:rPr>
                        <a:t>50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r>
                        <a:rPr lang="he-IL" sz="2400">
                          <a:effectLst/>
                        </a:rPr>
                        <a:t>50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r>
                        <a:rPr lang="he-IL" sz="2400">
                          <a:effectLst/>
                        </a:rPr>
                        <a:t>2</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r>
                        <a:rPr lang="he-IL" sz="2400">
                          <a:effectLst/>
                        </a:rPr>
                        <a:t>12</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r>
                        <a:rPr lang="he-IL" sz="2400">
                          <a:effectLst/>
                        </a:rPr>
                        <a:t>78%</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50000"/>
                        </a:lnSpc>
                        <a:spcAft>
                          <a:spcPts val="0"/>
                        </a:spcAft>
                      </a:pPr>
                      <a:endParaRPr lang="he-IL" sz="24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val="1841991405"/>
                  </a:ext>
                </a:extLst>
              </a:tr>
              <a:tr h="680406">
                <a:tc>
                  <a:txBody>
                    <a:bodyPr/>
                    <a:lstStyle/>
                    <a:p>
                      <a:pPr algn="r" rtl="1">
                        <a:lnSpc>
                          <a:spcPct val="150000"/>
                        </a:lnSpc>
                        <a:spcAft>
                          <a:spcPts val="0"/>
                        </a:spcAft>
                      </a:pPr>
                      <a:r>
                        <a:rPr lang="he-IL" sz="2400">
                          <a:effectLst/>
                        </a:rPr>
                        <a:t>100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r>
                        <a:rPr lang="he-IL" sz="2400">
                          <a:effectLst/>
                        </a:rPr>
                        <a:t>10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r>
                        <a:rPr lang="he-IL" sz="2400">
                          <a:effectLst/>
                        </a:rPr>
                        <a:t>2</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r>
                        <a:rPr lang="he-IL" sz="2400">
                          <a:effectLst/>
                        </a:rPr>
                        <a:t>18</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r>
                        <a:rPr lang="he-IL" sz="2400">
                          <a:effectLst/>
                        </a:rPr>
                        <a:t>87%</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50000"/>
                        </a:lnSpc>
                        <a:spcAft>
                          <a:spcPts val="0"/>
                        </a:spcAft>
                      </a:pPr>
                      <a:endParaRPr lang="he-IL" sz="24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val="3486500043"/>
                  </a:ext>
                </a:extLst>
              </a:tr>
              <a:tr h="680406">
                <a:tc>
                  <a:txBody>
                    <a:bodyPr/>
                    <a:lstStyle/>
                    <a:p>
                      <a:pPr algn="r" rtl="1">
                        <a:lnSpc>
                          <a:spcPct val="150000"/>
                        </a:lnSpc>
                        <a:spcAft>
                          <a:spcPts val="0"/>
                        </a:spcAft>
                      </a:pPr>
                      <a:r>
                        <a:rPr lang="he-IL" sz="2400">
                          <a:effectLst/>
                        </a:rPr>
                        <a:t>100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r>
                        <a:rPr lang="he-IL" sz="2400">
                          <a:effectLst/>
                        </a:rPr>
                        <a:t>50</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r>
                        <a:rPr lang="he-IL" sz="2400">
                          <a:effectLst/>
                        </a:rPr>
                        <a:t>2</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r>
                        <a:rPr lang="he-IL" sz="2400">
                          <a:effectLst/>
                        </a:rPr>
                        <a:t>18</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1">
                        <a:lnSpc>
                          <a:spcPct val="150000"/>
                        </a:lnSpc>
                        <a:spcAft>
                          <a:spcPts val="0"/>
                        </a:spcAft>
                      </a:pPr>
                      <a:r>
                        <a:rPr lang="he-IL" sz="2400">
                          <a:effectLst/>
                        </a:rPr>
                        <a:t>91%</a:t>
                      </a:r>
                      <a:endParaRPr lang="en-US"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r" rtl="0">
                        <a:lnSpc>
                          <a:spcPct val="150000"/>
                        </a:lnSpc>
                        <a:spcAft>
                          <a:spcPts val="0"/>
                        </a:spcAft>
                      </a:pPr>
                      <a:endParaRPr lang="he-IL" sz="2400" dirty="0">
                        <a:effectLst/>
                        <a:latin typeface="Calibri" panose="020F0502020204030204" pitchFamily="34" charset="0"/>
                        <a:ea typeface="Calibri" panose="020F0502020204030204" pitchFamily="34" charset="0"/>
                        <a:cs typeface="David" panose="020E0502060401010101" pitchFamily="34" charset="-79"/>
                      </a:endParaRPr>
                    </a:p>
                  </a:txBody>
                  <a:tcPr marL="68580" marR="68580" marT="0" marB="0"/>
                </a:tc>
                <a:extLst>
                  <a:ext uri="{0D108BD9-81ED-4DB2-BD59-A6C34878D82A}">
                    <a16:rowId xmlns:a16="http://schemas.microsoft.com/office/drawing/2014/main" val="1645663814"/>
                  </a:ext>
                </a:extLst>
              </a:tr>
            </a:tbl>
          </a:graphicData>
        </a:graphic>
      </p:graphicFrame>
      <p:pic>
        <p:nvPicPr>
          <p:cNvPr id="1044" name="תמונה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691" y="3591952"/>
            <a:ext cx="2820465" cy="557128"/>
          </a:xfrm>
          <a:prstGeom prst="rect">
            <a:avLst/>
          </a:prstGeom>
          <a:noFill/>
          <a:extLst>
            <a:ext uri="{909E8E84-426E-40DD-AFC4-6F175D3DCCD1}">
              <a14:hiddenFill xmlns:a14="http://schemas.microsoft.com/office/drawing/2010/main">
                <a:solidFill>
                  <a:srgbClr val="FFFFFF"/>
                </a:solidFill>
              </a14:hiddenFill>
            </a:ext>
          </a:extLst>
        </p:spPr>
      </p:pic>
      <p:pic>
        <p:nvPicPr>
          <p:cNvPr id="1043" name="תמונה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691" y="4240024"/>
            <a:ext cx="2837875" cy="557128"/>
          </a:xfrm>
          <a:prstGeom prst="rect">
            <a:avLst/>
          </a:prstGeom>
          <a:noFill/>
          <a:extLst>
            <a:ext uri="{909E8E84-426E-40DD-AFC4-6F175D3DCCD1}">
              <a14:hiddenFill xmlns:a14="http://schemas.microsoft.com/office/drawing/2010/main">
                <a:solidFill>
                  <a:srgbClr val="FFFFFF"/>
                </a:solidFill>
              </a14:hiddenFill>
            </a:ext>
          </a:extLst>
        </p:spPr>
      </p:pic>
      <p:pic>
        <p:nvPicPr>
          <p:cNvPr id="1042" name="תמונה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691" y="4888096"/>
            <a:ext cx="2837875" cy="557128"/>
          </a:xfrm>
          <a:prstGeom prst="rect">
            <a:avLst/>
          </a:prstGeom>
          <a:noFill/>
          <a:extLst>
            <a:ext uri="{909E8E84-426E-40DD-AFC4-6F175D3DCCD1}">
              <a14:hiddenFill xmlns:a14="http://schemas.microsoft.com/office/drawing/2010/main">
                <a:solidFill>
                  <a:srgbClr val="FFFFFF"/>
                </a:solidFill>
              </a14:hiddenFill>
            </a:ext>
          </a:extLst>
        </p:spPr>
      </p:pic>
      <p:pic>
        <p:nvPicPr>
          <p:cNvPr id="1041" name="תמונה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5820" y="5553578"/>
            <a:ext cx="2837875" cy="539718"/>
          </a:xfrm>
          <a:prstGeom prst="rect">
            <a:avLst/>
          </a:prstGeom>
          <a:noFill/>
          <a:extLst>
            <a:ext uri="{909E8E84-426E-40DD-AFC4-6F175D3DCCD1}">
              <a14:hiddenFill xmlns:a14="http://schemas.microsoft.com/office/drawing/2010/main">
                <a:solidFill>
                  <a:srgbClr val="FFFFFF"/>
                </a:solidFill>
              </a14:hiddenFill>
            </a:ext>
          </a:extLst>
        </p:spPr>
      </p:pic>
      <p:sp>
        <p:nvSpPr>
          <p:cNvPr id="2" name="מציין מיקום של מספר שקופית 1"/>
          <p:cNvSpPr>
            <a:spLocks noGrp="1"/>
          </p:cNvSpPr>
          <p:nvPr>
            <p:ph type="sldNum" sz="quarter" idx="12"/>
          </p:nvPr>
        </p:nvSpPr>
        <p:spPr/>
        <p:txBody>
          <a:bodyPr/>
          <a:lstStyle/>
          <a:p>
            <a:fld id="{2A013F82-EE5E-44EE-A61D-E31C6657F26F}" type="slidenum">
              <a:rPr lang="he-IL" smtClean="0"/>
              <a:t>32</a:t>
            </a:fld>
            <a:endParaRPr lang="he-IL"/>
          </a:p>
        </p:txBody>
      </p:sp>
    </p:spTree>
    <p:extLst>
      <p:ext uri="{BB962C8B-B14F-4D97-AF65-F5344CB8AC3E}">
        <p14:creationId xmlns:p14="http://schemas.microsoft.com/office/powerpoint/2010/main" val="178274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r"/>
            <a:r>
              <a:rPr lang="he-IL" b="1" dirty="0" smtClean="0"/>
              <a:t>הרצות עבור כל נתוני האימון</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lvl="0"/>
                <a:r>
                  <a:rPr lang="he-IL" dirty="0"/>
                  <a:t>בגישת </a:t>
                </a:r>
                <a14:m>
                  <m:oMath xmlns:m="http://schemas.openxmlformats.org/officeDocument/2006/math">
                    <m:sSub>
                      <m:sSubPr>
                        <m:ctrlPr>
                          <a:rPr lang="en-US" i="1">
                            <a:latin typeface="Cambria Math" panose="02040503050406030204" pitchFamily="18" charset="0"/>
                          </a:rPr>
                        </m:ctrlPr>
                      </m:sSubPr>
                      <m:e>
                        <m:r>
                          <a:rPr lang="en-US" i="1">
                            <a:latin typeface="Cambria Math"/>
                          </a:rPr>
                          <m:t>𝐴𝐿</m:t>
                        </m:r>
                      </m:e>
                      <m:sub>
                        <m:r>
                          <a:rPr lang="en-US" i="1">
                            <a:latin typeface="Cambria Math"/>
                          </a:rPr>
                          <m:t>1</m:t>
                        </m:r>
                      </m:sub>
                    </m:sSub>
                  </m:oMath>
                </a14:m>
                <a:r>
                  <a:rPr lang="he-IL" dirty="0"/>
                  <a:t> התוצאה שקיבלנו היא: </a:t>
                </a:r>
                <a:endParaRPr lang="he-IL" dirty="0" smtClean="0"/>
              </a:p>
              <a:p>
                <a:pPr lvl="0"/>
                <a:endParaRPr lang="he-IL" dirty="0"/>
              </a:p>
              <a:p>
                <a:pPr lvl="0"/>
                <a:endParaRPr lang="he-IL" dirty="0" smtClean="0"/>
              </a:p>
              <a:p>
                <a:pPr lvl="0"/>
                <a:endParaRPr lang="he-IL" dirty="0"/>
              </a:p>
              <a:p>
                <a:pPr lvl="0"/>
                <a:r>
                  <a:rPr lang="he-IL" dirty="0" smtClean="0"/>
                  <a:t>אחוז דיוק עבור כל ספרה:</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t="-2071" r="-935"/>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261764" y="476672"/>
                <a:ext cx="3096344" cy="923330"/>
              </a:xfrm>
              <a:prstGeom prst="rect">
                <a:avLst/>
              </a:prstGeom>
              <a:solidFill>
                <a:schemeClr val="bg1">
                  <a:lumMod val="50000"/>
                  <a:lumOff val="50000"/>
                  <a:alpha val="39000"/>
                </a:schemeClr>
              </a:solidFill>
              <a:ln w="28575">
                <a:solidFill>
                  <a:schemeClr val="tx1"/>
                </a:solidFill>
              </a:ln>
            </p:spPr>
            <p:txBody>
              <a:bodyPr wrap="square" rtlCol="1">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a:rPr>
                        <m:t>TakeFromTraning</m:t>
                      </m:r>
                      <m:r>
                        <a:rPr lang="en-US">
                          <a:latin typeface="Cambria Math"/>
                        </a:rPr>
                        <m:t>=</m:t>
                      </m:r>
                      <m:r>
                        <a:rPr lang="en-US" i="1">
                          <a:latin typeface="Cambria Math"/>
                        </a:rPr>
                        <m:t>60</m:t>
                      </m:r>
                      <m:r>
                        <a:rPr lang="en-US" i="1">
                          <a:latin typeface="Cambria Math"/>
                        </a:rPr>
                        <m:t>,</m:t>
                      </m:r>
                      <m:r>
                        <a:rPr lang="en-US" i="1">
                          <a:latin typeface="Cambria Math"/>
                        </a:rPr>
                        <m:t>000</m:t>
                      </m:r>
                    </m:oMath>
                    <m:oMath xmlns:m="http://schemas.openxmlformats.org/officeDocument/2006/math">
                      <m:r>
                        <m:rPr>
                          <m:sty m:val="p"/>
                        </m:rPr>
                        <a:rPr lang="en-US">
                          <a:latin typeface="Cambria Math"/>
                        </a:rPr>
                        <m:t>TakeByL</m:t>
                      </m:r>
                      <m:r>
                        <a:rPr lang="en-US">
                          <a:latin typeface="Cambria Math"/>
                        </a:rPr>
                        <m:t>2</m:t>
                      </m:r>
                      <m:r>
                        <a:rPr lang="en-US" i="1">
                          <a:latin typeface="Cambria Math"/>
                        </a:rPr>
                        <m:t>=</m:t>
                      </m:r>
                      <m:r>
                        <a:rPr lang="en-US" i="1">
                          <a:latin typeface="Cambria Math"/>
                        </a:rPr>
                        <m:t>500</m:t>
                      </m:r>
                    </m:oMath>
                    <m:oMath xmlns:m="http://schemas.openxmlformats.org/officeDocument/2006/math">
                      <m:r>
                        <m:rPr>
                          <m:sty m:val="p"/>
                        </m:rPr>
                        <a:rPr lang="en-US">
                          <a:latin typeface="Cambria Math"/>
                        </a:rPr>
                        <m:t>TakeByIdmd</m:t>
                      </m:r>
                      <m:r>
                        <a:rPr lang="en-US" i="1">
                          <a:latin typeface="Cambria Math"/>
                        </a:rPr>
                        <m:t>=</m:t>
                      </m:r>
                      <m:r>
                        <a:rPr lang="en-US" i="1">
                          <a:latin typeface="Cambria Math"/>
                        </a:rPr>
                        <m:t>11</m:t>
                      </m:r>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261764" y="476672"/>
                <a:ext cx="3096344" cy="923330"/>
              </a:xfrm>
              <a:prstGeom prst="rect">
                <a:avLst/>
              </a:prstGeom>
              <a:blipFill>
                <a:blip r:embed="rId4"/>
                <a:stretch>
                  <a:fillRect b="-2548"/>
                </a:stretch>
              </a:blipFill>
              <a:ln w="28575">
                <a:solidFill>
                  <a:schemeClr val="tx1"/>
                </a:solidFill>
              </a:ln>
            </p:spPr>
            <p:txBody>
              <a:bodyPr/>
              <a:lstStyle/>
              <a:p>
                <a:r>
                  <a:rPr lang="he-IL">
                    <a:noFill/>
                  </a:rPr>
                  <a:t> </a:t>
                </a:r>
              </a:p>
            </p:txBody>
          </p:sp>
        </mc:Fallback>
      </mc:AlternateContent>
      <p:pic>
        <p:nvPicPr>
          <p:cNvPr id="14" name="תמונה 19"/>
          <p:cNvPicPr/>
          <p:nvPr/>
        </p:nvPicPr>
        <p:blipFill>
          <a:blip r:embed="rId5"/>
          <a:stretch>
            <a:fillRect/>
          </a:stretch>
        </p:blipFill>
        <p:spPr>
          <a:xfrm>
            <a:off x="1495301" y="2564904"/>
            <a:ext cx="7467550" cy="792088"/>
          </a:xfrm>
          <a:prstGeom prst="rect">
            <a:avLst/>
          </a:prstGeom>
        </p:spPr>
      </p:pic>
      <p:graphicFrame>
        <p:nvGraphicFramePr>
          <p:cNvPr id="16" name="Content Placeholder 3"/>
          <p:cNvGraphicFramePr>
            <a:graphicFrameLocks/>
          </p:cNvGraphicFramePr>
          <p:nvPr>
            <p:extLst>
              <p:ext uri="{D42A27DB-BD31-4B8C-83A1-F6EECF244321}">
                <p14:modId xmlns:p14="http://schemas.microsoft.com/office/powerpoint/2010/main" val="3383149812"/>
              </p:ext>
            </p:extLst>
          </p:nvPr>
        </p:nvGraphicFramePr>
        <p:xfrm>
          <a:off x="1053852" y="4653136"/>
          <a:ext cx="9865098" cy="830405"/>
        </p:xfrm>
        <a:graphic>
          <a:graphicData uri="http://schemas.openxmlformats.org/drawingml/2006/table">
            <a:tbl>
              <a:tblPr rtl="1" firstRow="1" firstCol="1" bandRow="1">
                <a:tableStyleId>{5C22544A-7EE6-4342-B048-85BDC9FD1C3A}</a:tableStyleId>
              </a:tblPr>
              <a:tblGrid>
                <a:gridCol w="1006487">
                  <a:extLst>
                    <a:ext uri="{9D8B030D-6E8A-4147-A177-3AD203B41FA5}">
                      <a16:colId xmlns:a16="http://schemas.microsoft.com/office/drawing/2014/main" val="3081184126"/>
                    </a:ext>
                  </a:extLst>
                </a:gridCol>
                <a:gridCol w="887631">
                  <a:extLst>
                    <a:ext uri="{9D8B030D-6E8A-4147-A177-3AD203B41FA5}">
                      <a16:colId xmlns:a16="http://schemas.microsoft.com/office/drawing/2014/main" val="1733517430"/>
                    </a:ext>
                  </a:extLst>
                </a:gridCol>
                <a:gridCol w="887631">
                  <a:extLst>
                    <a:ext uri="{9D8B030D-6E8A-4147-A177-3AD203B41FA5}">
                      <a16:colId xmlns:a16="http://schemas.microsoft.com/office/drawing/2014/main" val="3995147157"/>
                    </a:ext>
                  </a:extLst>
                </a:gridCol>
                <a:gridCol w="887631">
                  <a:extLst>
                    <a:ext uri="{9D8B030D-6E8A-4147-A177-3AD203B41FA5}">
                      <a16:colId xmlns:a16="http://schemas.microsoft.com/office/drawing/2014/main" val="1899192628"/>
                    </a:ext>
                  </a:extLst>
                </a:gridCol>
                <a:gridCol w="887631">
                  <a:extLst>
                    <a:ext uri="{9D8B030D-6E8A-4147-A177-3AD203B41FA5}">
                      <a16:colId xmlns:a16="http://schemas.microsoft.com/office/drawing/2014/main" val="1890272076"/>
                    </a:ext>
                  </a:extLst>
                </a:gridCol>
                <a:gridCol w="887631">
                  <a:extLst>
                    <a:ext uri="{9D8B030D-6E8A-4147-A177-3AD203B41FA5}">
                      <a16:colId xmlns:a16="http://schemas.microsoft.com/office/drawing/2014/main" val="1262005639"/>
                    </a:ext>
                  </a:extLst>
                </a:gridCol>
                <a:gridCol w="887631">
                  <a:extLst>
                    <a:ext uri="{9D8B030D-6E8A-4147-A177-3AD203B41FA5}">
                      <a16:colId xmlns:a16="http://schemas.microsoft.com/office/drawing/2014/main" val="3547485166"/>
                    </a:ext>
                  </a:extLst>
                </a:gridCol>
                <a:gridCol w="887631">
                  <a:extLst>
                    <a:ext uri="{9D8B030D-6E8A-4147-A177-3AD203B41FA5}">
                      <a16:colId xmlns:a16="http://schemas.microsoft.com/office/drawing/2014/main" val="2995783790"/>
                    </a:ext>
                  </a:extLst>
                </a:gridCol>
                <a:gridCol w="888896">
                  <a:extLst>
                    <a:ext uri="{9D8B030D-6E8A-4147-A177-3AD203B41FA5}">
                      <a16:colId xmlns:a16="http://schemas.microsoft.com/office/drawing/2014/main" val="4068414971"/>
                    </a:ext>
                  </a:extLst>
                </a:gridCol>
                <a:gridCol w="888896">
                  <a:extLst>
                    <a:ext uri="{9D8B030D-6E8A-4147-A177-3AD203B41FA5}">
                      <a16:colId xmlns:a16="http://schemas.microsoft.com/office/drawing/2014/main" val="2936921051"/>
                    </a:ext>
                  </a:extLst>
                </a:gridCol>
                <a:gridCol w="867402">
                  <a:extLst>
                    <a:ext uri="{9D8B030D-6E8A-4147-A177-3AD203B41FA5}">
                      <a16:colId xmlns:a16="http://schemas.microsoft.com/office/drawing/2014/main" val="4214317677"/>
                    </a:ext>
                  </a:extLst>
                </a:gridCol>
              </a:tblGrid>
              <a:tr h="233940">
                <a:tc>
                  <a:txBody>
                    <a:bodyPr/>
                    <a:lstStyle/>
                    <a:p>
                      <a:pPr marL="457200" algn="ctr" rtl="1">
                        <a:lnSpc>
                          <a:spcPct val="150000"/>
                        </a:lnSpc>
                        <a:spcAft>
                          <a:spcPts val="0"/>
                        </a:spcAft>
                      </a:pPr>
                      <a:r>
                        <a:rPr lang="he-IL" sz="1200" dirty="0">
                          <a:effectLst/>
                        </a:rPr>
                        <a:t>סיווג</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nchorCtr="1"/>
                </a:tc>
                <a:tc>
                  <a:txBody>
                    <a:bodyPr/>
                    <a:lstStyle/>
                    <a:p>
                      <a:pPr marL="457200" algn="ctr" rtl="1">
                        <a:lnSpc>
                          <a:spcPct val="150000"/>
                        </a:lnSpc>
                        <a:spcAft>
                          <a:spcPts val="0"/>
                        </a:spcAft>
                      </a:pPr>
                      <a:r>
                        <a:rPr lang="he-IL" sz="1200">
                          <a:effectLst/>
                        </a:rPr>
                        <a:t>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nchorCtr="1"/>
                </a:tc>
                <a:tc>
                  <a:txBody>
                    <a:bodyPr/>
                    <a:lstStyle/>
                    <a:p>
                      <a:pPr marL="457200" algn="ctr" rtl="1">
                        <a:lnSpc>
                          <a:spcPct val="150000"/>
                        </a:lnSpc>
                        <a:spcAft>
                          <a:spcPts val="0"/>
                        </a:spcAft>
                      </a:pPr>
                      <a:r>
                        <a:rPr lang="he-IL" sz="12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nchorCtr="1"/>
                </a:tc>
                <a:tc>
                  <a:txBody>
                    <a:bodyPr/>
                    <a:lstStyle/>
                    <a:p>
                      <a:pPr marL="457200" algn="ctr" rtl="1">
                        <a:lnSpc>
                          <a:spcPct val="150000"/>
                        </a:lnSpc>
                        <a:spcAft>
                          <a:spcPts val="0"/>
                        </a:spcAft>
                      </a:pPr>
                      <a:r>
                        <a:rPr lang="he-IL" sz="1200">
                          <a:effectLst/>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nchorCtr="1"/>
                </a:tc>
                <a:tc>
                  <a:txBody>
                    <a:bodyPr/>
                    <a:lstStyle/>
                    <a:p>
                      <a:pPr marL="457200" algn="ctr" rtl="1">
                        <a:lnSpc>
                          <a:spcPct val="150000"/>
                        </a:lnSpc>
                        <a:spcAft>
                          <a:spcPts val="0"/>
                        </a:spcAft>
                      </a:pPr>
                      <a:r>
                        <a:rPr lang="he-IL" sz="1200">
                          <a:effectLst/>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nchorCtr="1"/>
                </a:tc>
                <a:tc>
                  <a:txBody>
                    <a:bodyPr/>
                    <a:lstStyle/>
                    <a:p>
                      <a:pPr marL="457200" algn="ctr" rtl="1">
                        <a:lnSpc>
                          <a:spcPct val="150000"/>
                        </a:lnSpc>
                        <a:spcAft>
                          <a:spcPts val="0"/>
                        </a:spcAft>
                      </a:pPr>
                      <a:r>
                        <a:rPr lang="he-IL" sz="1200">
                          <a:effectLst/>
                        </a:rPr>
                        <a:t>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nchorCtr="1"/>
                </a:tc>
                <a:tc>
                  <a:txBody>
                    <a:bodyPr/>
                    <a:lstStyle/>
                    <a:p>
                      <a:pPr marL="457200" algn="ctr" rtl="1">
                        <a:lnSpc>
                          <a:spcPct val="150000"/>
                        </a:lnSpc>
                        <a:spcAft>
                          <a:spcPts val="0"/>
                        </a:spcAft>
                      </a:pPr>
                      <a:r>
                        <a:rPr lang="he-IL" sz="1200">
                          <a:effectLst/>
                        </a:rPr>
                        <a:t>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nchorCtr="1"/>
                </a:tc>
                <a:tc>
                  <a:txBody>
                    <a:bodyPr/>
                    <a:lstStyle/>
                    <a:p>
                      <a:pPr marL="457200" algn="ctr" rtl="1">
                        <a:lnSpc>
                          <a:spcPct val="150000"/>
                        </a:lnSpc>
                        <a:spcAft>
                          <a:spcPts val="0"/>
                        </a:spcAft>
                      </a:pPr>
                      <a:r>
                        <a:rPr lang="he-IL" sz="1200">
                          <a:effectLst/>
                        </a:rPr>
                        <a:t>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nchorCtr="1"/>
                </a:tc>
                <a:tc>
                  <a:txBody>
                    <a:bodyPr/>
                    <a:lstStyle/>
                    <a:p>
                      <a:pPr marL="457200" algn="ctr" rtl="1">
                        <a:lnSpc>
                          <a:spcPct val="150000"/>
                        </a:lnSpc>
                        <a:spcAft>
                          <a:spcPts val="0"/>
                        </a:spcAft>
                      </a:pPr>
                      <a:r>
                        <a:rPr lang="he-IL" sz="1200">
                          <a:effectLst/>
                        </a:rPr>
                        <a:t>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nchorCtr="1"/>
                </a:tc>
                <a:tc>
                  <a:txBody>
                    <a:bodyPr/>
                    <a:lstStyle/>
                    <a:p>
                      <a:pPr marL="457200" algn="ctr" rtl="1">
                        <a:lnSpc>
                          <a:spcPct val="150000"/>
                        </a:lnSpc>
                        <a:spcAft>
                          <a:spcPts val="0"/>
                        </a:spcAft>
                      </a:pPr>
                      <a:r>
                        <a:rPr lang="he-IL" sz="1200" dirty="0">
                          <a:effectLst/>
                        </a:rPr>
                        <a:t>8</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nchorCtr="1"/>
                </a:tc>
                <a:tc>
                  <a:txBody>
                    <a:bodyPr/>
                    <a:lstStyle/>
                    <a:p>
                      <a:pPr marL="457200" algn="ctr" rtl="1">
                        <a:lnSpc>
                          <a:spcPct val="150000"/>
                        </a:lnSpc>
                        <a:spcAft>
                          <a:spcPts val="0"/>
                        </a:spcAft>
                      </a:pPr>
                      <a:r>
                        <a:rPr lang="he-IL" sz="1200">
                          <a:effectLst/>
                        </a:rPr>
                        <a:t>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nchorCtr="1"/>
                </a:tc>
                <a:extLst>
                  <a:ext uri="{0D108BD9-81ED-4DB2-BD59-A6C34878D82A}">
                    <a16:rowId xmlns:a16="http://schemas.microsoft.com/office/drawing/2014/main" val="2440914753"/>
                  </a:ext>
                </a:extLst>
              </a:tr>
              <a:tr h="584850">
                <a:tc>
                  <a:txBody>
                    <a:bodyPr/>
                    <a:lstStyle/>
                    <a:p>
                      <a:pPr marL="457200" algn="ctr" rtl="1">
                        <a:lnSpc>
                          <a:spcPct val="150000"/>
                        </a:lnSpc>
                        <a:spcAft>
                          <a:spcPts val="0"/>
                        </a:spcAft>
                      </a:pPr>
                      <a:r>
                        <a:rPr lang="he-IL" sz="1200" dirty="0">
                          <a:effectLst/>
                        </a:rPr>
                        <a:t>אחוז דיוק</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nchorCtr="1"/>
                </a:tc>
                <a:tc>
                  <a:txBody>
                    <a:bodyPr/>
                    <a:lstStyle/>
                    <a:p>
                      <a:pPr marL="457200" algn="ctr" rtl="1">
                        <a:lnSpc>
                          <a:spcPct val="150000"/>
                        </a:lnSpc>
                        <a:spcAft>
                          <a:spcPts val="0"/>
                        </a:spcAft>
                      </a:pPr>
                      <a:r>
                        <a:rPr lang="he-IL" sz="1200" dirty="0">
                          <a:effectLst/>
                        </a:rPr>
                        <a:t>99.53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nchorCtr="1"/>
                </a:tc>
                <a:tc>
                  <a:txBody>
                    <a:bodyPr/>
                    <a:lstStyle/>
                    <a:p>
                      <a:pPr marL="457200" algn="ctr" rtl="1">
                        <a:lnSpc>
                          <a:spcPct val="150000"/>
                        </a:lnSpc>
                        <a:spcAft>
                          <a:spcPts val="0"/>
                        </a:spcAft>
                      </a:pPr>
                      <a:r>
                        <a:rPr lang="he-IL" sz="1200" dirty="0">
                          <a:effectLst/>
                        </a:rPr>
                        <a:t>98.41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nchorCtr="1"/>
                </a:tc>
                <a:tc>
                  <a:txBody>
                    <a:bodyPr/>
                    <a:lstStyle/>
                    <a:p>
                      <a:pPr marL="457200" algn="ctr" rtl="1">
                        <a:lnSpc>
                          <a:spcPct val="150000"/>
                        </a:lnSpc>
                        <a:spcAft>
                          <a:spcPts val="0"/>
                        </a:spcAft>
                      </a:pPr>
                      <a:r>
                        <a:rPr lang="he-IL" sz="1200" dirty="0">
                          <a:effectLst/>
                        </a:rPr>
                        <a:t>99.36</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nchorCtr="1"/>
                </a:tc>
                <a:tc>
                  <a:txBody>
                    <a:bodyPr/>
                    <a:lstStyle/>
                    <a:p>
                      <a:pPr marL="457200" algn="ctr" rtl="1">
                        <a:lnSpc>
                          <a:spcPct val="150000"/>
                        </a:lnSpc>
                        <a:spcAft>
                          <a:spcPts val="0"/>
                        </a:spcAft>
                      </a:pPr>
                      <a:r>
                        <a:rPr lang="he-IL" sz="1200" dirty="0">
                          <a:effectLst/>
                        </a:rPr>
                        <a:t>98.81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nchorCtr="1"/>
                </a:tc>
                <a:tc>
                  <a:txBody>
                    <a:bodyPr/>
                    <a:lstStyle/>
                    <a:p>
                      <a:pPr marL="457200" algn="ctr" rtl="1">
                        <a:lnSpc>
                          <a:spcPct val="150000"/>
                        </a:lnSpc>
                        <a:spcAft>
                          <a:spcPts val="0"/>
                        </a:spcAft>
                      </a:pPr>
                      <a:r>
                        <a:rPr lang="he-IL" sz="1200" dirty="0">
                          <a:effectLst/>
                        </a:rPr>
                        <a:t>98.8</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nchorCtr="1"/>
                </a:tc>
                <a:tc>
                  <a:txBody>
                    <a:bodyPr/>
                    <a:lstStyle/>
                    <a:p>
                      <a:pPr marL="457200" algn="ctr" rtl="1">
                        <a:lnSpc>
                          <a:spcPct val="150000"/>
                        </a:lnSpc>
                        <a:spcAft>
                          <a:spcPts val="0"/>
                        </a:spcAft>
                      </a:pPr>
                      <a:r>
                        <a:rPr lang="he-IL" sz="1200" dirty="0">
                          <a:effectLst/>
                        </a:rPr>
                        <a:t>98.6</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nchorCtr="1"/>
                </a:tc>
                <a:tc>
                  <a:txBody>
                    <a:bodyPr/>
                    <a:lstStyle/>
                    <a:p>
                      <a:pPr marL="457200" algn="ctr" rtl="1">
                        <a:lnSpc>
                          <a:spcPct val="150000"/>
                        </a:lnSpc>
                        <a:spcAft>
                          <a:spcPts val="0"/>
                        </a:spcAft>
                      </a:pPr>
                      <a:r>
                        <a:rPr lang="he-IL" sz="1200" dirty="0">
                          <a:effectLst/>
                        </a:rPr>
                        <a:t>99.51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nchorCtr="1"/>
                </a:tc>
                <a:tc>
                  <a:txBody>
                    <a:bodyPr/>
                    <a:lstStyle/>
                    <a:p>
                      <a:pPr marL="457200" algn="ctr" rtl="1">
                        <a:lnSpc>
                          <a:spcPct val="100000"/>
                        </a:lnSpc>
                        <a:spcAft>
                          <a:spcPts val="0"/>
                        </a:spcAft>
                      </a:pPr>
                      <a:r>
                        <a:rPr lang="he-IL" sz="1200" dirty="0">
                          <a:effectLst/>
                        </a:rPr>
                        <a:t>98.4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nchorCtr="1"/>
                </a:tc>
                <a:tc>
                  <a:txBody>
                    <a:bodyPr/>
                    <a:lstStyle/>
                    <a:p>
                      <a:pPr marL="457200" algn="ctr" rtl="1">
                        <a:lnSpc>
                          <a:spcPct val="150000"/>
                        </a:lnSpc>
                        <a:spcAft>
                          <a:spcPts val="0"/>
                        </a:spcAft>
                      </a:pPr>
                      <a:r>
                        <a:rPr lang="he-IL" sz="1200" dirty="0">
                          <a:effectLst/>
                        </a:rPr>
                        <a:t>98.94</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nchorCtr="1"/>
                </a:tc>
                <a:tc>
                  <a:txBody>
                    <a:bodyPr/>
                    <a:lstStyle/>
                    <a:p>
                      <a:pPr marL="457200" algn="ctr" rtl="1">
                        <a:lnSpc>
                          <a:spcPct val="150000"/>
                        </a:lnSpc>
                        <a:spcAft>
                          <a:spcPts val="0"/>
                        </a:spcAft>
                      </a:pPr>
                      <a:r>
                        <a:rPr lang="he-IL" sz="1200" dirty="0">
                          <a:effectLst/>
                        </a:rPr>
                        <a:t>97.71</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nchorCtr="1"/>
                </a:tc>
                <a:extLst>
                  <a:ext uri="{0D108BD9-81ED-4DB2-BD59-A6C34878D82A}">
                    <a16:rowId xmlns:a16="http://schemas.microsoft.com/office/drawing/2014/main" val="2328312568"/>
                  </a:ext>
                </a:extLst>
              </a:tr>
            </a:tbl>
          </a:graphicData>
        </a:graphic>
      </p:graphicFrame>
      <p:sp>
        <p:nvSpPr>
          <p:cNvPr id="4" name="מציין מיקום של מספר שקופית 3"/>
          <p:cNvSpPr>
            <a:spLocks noGrp="1"/>
          </p:cNvSpPr>
          <p:nvPr>
            <p:ph type="sldNum" sz="quarter" idx="12"/>
          </p:nvPr>
        </p:nvSpPr>
        <p:spPr/>
        <p:txBody>
          <a:bodyPr/>
          <a:lstStyle/>
          <a:p>
            <a:fld id="{2A013F82-EE5E-44EE-A61D-E31C6657F26F}" type="slidenum">
              <a:rPr lang="he-IL" smtClean="0"/>
              <a:t>33</a:t>
            </a:fld>
            <a:endParaRPr lang="he-IL"/>
          </a:p>
        </p:txBody>
      </p:sp>
    </p:spTree>
    <p:extLst>
      <p:ext uri="{BB962C8B-B14F-4D97-AF65-F5344CB8AC3E}">
        <p14:creationId xmlns:p14="http://schemas.microsoft.com/office/powerpoint/2010/main" val="6855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r"/>
            <a:r>
              <a:rPr lang="he-IL" b="1" dirty="0" smtClean="0"/>
              <a:t>הרצות עבור כל נתוני האימון</a:t>
            </a:r>
            <a:endParaRPr lang="he-IL"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lvl="0"/>
                <a:r>
                  <a:rPr lang="he-IL" dirty="0" smtClean="0"/>
                  <a:t>בגישת </a:t>
                </a:r>
                <a14:m>
                  <m:oMath xmlns:m="http://schemas.openxmlformats.org/officeDocument/2006/math">
                    <m:sSub>
                      <m:sSubPr>
                        <m:ctrlPr>
                          <a:rPr lang="en-US" i="1">
                            <a:latin typeface="Cambria Math" panose="02040503050406030204" pitchFamily="18" charset="0"/>
                          </a:rPr>
                        </m:ctrlPr>
                      </m:sSubPr>
                      <m:e>
                        <m:r>
                          <a:rPr lang="en-US" i="1">
                            <a:latin typeface="Cambria Math"/>
                          </a:rPr>
                          <m:t>𝐴𝐿</m:t>
                        </m:r>
                      </m:e>
                      <m:sub>
                        <m:r>
                          <a:rPr lang="en-US" b="0" i="1" smtClean="0">
                            <a:latin typeface="Cambria Math" panose="02040503050406030204" pitchFamily="18" charset="0"/>
                          </a:rPr>
                          <m:t>2</m:t>
                        </m:r>
                      </m:sub>
                    </m:sSub>
                  </m:oMath>
                </a14:m>
                <a:r>
                  <a:rPr lang="he-IL" dirty="0"/>
                  <a:t> התוצאה שקיבלנו היא: </a:t>
                </a:r>
                <a:endParaRPr lang="he-IL" dirty="0" smtClean="0"/>
              </a:p>
              <a:p>
                <a:pPr lvl="0"/>
                <a:endParaRPr lang="he-IL" dirty="0"/>
              </a:p>
              <a:p>
                <a:pPr lvl="0"/>
                <a:endParaRPr lang="he-IL" dirty="0" smtClean="0"/>
              </a:p>
              <a:p>
                <a:pPr lvl="0"/>
                <a:endParaRPr lang="he-IL" dirty="0"/>
              </a:p>
              <a:p>
                <a:pPr lvl="0"/>
                <a:r>
                  <a:rPr lang="he-IL" dirty="0" smtClean="0"/>
                  <a:t>אחוז דיוק עבור כל ספרה:</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t="-2071" r="-935"/>
                </a:stretch>
              </a:blipFill>
            </p:spPr>
            <p:txBody>
              <a:bodyPr/>
              <a:lstStyle/>
              <a:p>
                <a:r>
                  <a:rPr lang="he-IL">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261764" y="476672"/>
                <a:ext cx="3096344" cy="923330"/>
              </a:xfrm>
              <a:prstGeom prst="rect">
                <a:avLst/>
              </a:prstGeom>
              <a:solidFill>
                <a:schemeClr val="bg1">
                  <a:lumMod val="50000"/>
                  <a:lumOff val="50000"/>
                  <a:alpha val="39000"/>
                </a:schemeClr>
              </a:solidFill>
              <a:ln w="28575">
                <a:solidFill>
                  <a:schemeClr val="tx1"/>
                </a:solidFill>
              </a:ln>
            </p:spPr>
            <p:txBody>
              <a:bodyPr wrap="square" rtlCol="1">
                <a:spAutoFit/>
              </a:bodyPr>
              <a:lstStyle/>
              <a:p>
                <a:pPr/>
                <a14:m>
                  <m:oMathPara xmlns:m="http://schemas.openxmlformats.org/officeDocument/2006/math">
                    <m:oMathParaPr>
                      <m:jc m:val="centerGroup"/>
                    </m:oMathParaPr>
                    <m:oMath xmlns:m="http://schemas.openxmlformats.org/officeDocument/2006/math">
                      <m:r>
                        <m:rPr>
                          <m:sty m:val="p"/>
                        </m:rPr>
                        <a:rPr lang="en-US">
                          <a:latin typeface="Cambria Math"/>
                        </a:rPr>
                        <m:t>TakeFromTraning</m:t>
                      </m:r>
                      <m:r>
                        <a:rPr lang="en-US">
                          <a:latin typeface="Cambria Math"/>
                        </a:rPr>
                        <m:t>=</m:t>
                      </m:r>
                      <m:r>
                        <a:rPr lang="en-US" i="1">
                          <a:latin typeface="Cambria Math"/>
                        </a:rPr>
                        <m:t>60</m:t>
                      </m:r>
                      <m:r>
                        <a:rPr lang="en-US" i="1">
                          <a:latin typeface="Cambria Math"/>
                        </a:rPr>
                        <m:t>,</m:t>
                      </m:r>
                      <m:r>
                        <a:rPr lang="en-US" i="1">
                          <a:latin typeface="Cambria Math"/>
                        </a:rPr>
                        <m:t>000</m:t>
                      </m:r>
                    </m:oMath>
                    <m:oMath xmlns:m="http://schemas.openxmlformats.org/officeDocument/2006/math">
                      <m:r>
                        <m:rPr>
                          <m:sty m:val="p"/>
                        </m:rPr>
                        <a:rPr lang="en-US">
                          <a:latin typeface="Cambria Math"/>
                        </a:rPr>
                        <m:t>TakeByL</m:t>
                      </m:r>
                      <m:r>
                        <a:rPr lang="en-US">
                          <a:latin typeface="Cambria Math"/>
                        </a:rPr>
                        <m:t>2</m:t>
                      </m:r>
                      <m:r>
                        <a:rPr lang="en-US" i="1">
                          <a:latin typeface="Cambria Math"/>
                        </a:rPr>
                        <m:t>=</m:t>
                      </m:r>
                      <m:r>
                        <a:rPr lang="en-US" i="1">
                          <a:latin typeface="Cambria Math"/>
                        </a:rPr>
                        <m:t>500</m:t>
                      </m:r>
                    </m:oMath>
                    <m:oMath xmlns:m="http://schemas.openxmlformats.org/officeDocument/2006/math">
                      <m:r>
                        <m:rPr>
                          <m:sty m:val="p"/>
                        </m:rPr>
                        <a:rPr lang="en-US">
                          <a:latin typeface="Cambria Math"/>
                        </a:rPr>
                        <m:t>TakeByIdmd</m:t>
                      </m:r>
                      <m:r>
                        <a:rPr lang="en-US" i="1">
                          <a:latin typeface="Cambria Math"/>
                        </a:rPr>
                        <m:t>=</m:t>
                      </m:r>
                      <m:r>
                        <a:rPr lang="en-US" i="1">
                          <a:latin typeface="Cambria Math"/>
                        </a:rPr>
                        <m:t>11</m:t>
                      </m:r>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261764" y="476672"/>
                <a:ext cx="3096344" cy="923330"/>
              </a:xfrm>
              <a:prstGeom prst="rect">
                <a:avLst/>
              </a:prstGeom>
              <a:blipFill>
                <a:blip r:embed="rId4"/>
                <a:stretch>
                  <a:fillRect b="-2548"/>
                </a:stretch>
              </a:blipFill>
              <a:ln w="28575">
                <a:solidFill>
                  <a:schemeClr val="tx1"/>
                </a:solidFill>
              </a:ln>
            </p:spPr>
            <p:txBody>
              <a:bodyPr/>
              <a:lstStyle/>
              <a:p>
                <a:r>
                  <a:rPr lang="he-IL">
                    <a:noFill/>
                  </a:rPr>
                  <a:t> </a:t>
                </a:r>
              </a:p>
            </p:txBody>
          </p:sp>
        </mc:Fallback>
      </mc:AlternateContent>
      <p:graphicFrame>
        <p:nvGraphicFramePr>
          <p:cNvPr id="16" name="Content Placeholder 3"/>
          <p:cNvGraphicFramePr>
            <a:graphicFrameLocks/>
          </p:cNvGraphicFramePr>
          <p:nvPr>
            <p:extLst>
              <p:ext uri="{D42A27DB-BD31-4B8C-83A1-F6EECF244321}">
                <p14:modId xmlns:p14="http://schemas.microsoft.com/office/powerpoint/2010/main" val="1885709404"/>
              </p:ext>
            </p:extLst>
          </p:nvPr>
        </p:nvGraphicFramePr>
        <p:xfrm>
          <a:off x="1053852" y="4653136"/>
          <a:ext cx="9865098" cy="830405"/>
        </p:xfrm>
        <a:graphic>
          <a:graphicData uri="http://schemas.openxmlformats.org/drawingml/2006/table">
            <a:tbl>
              <a:tblPr rtl="1" firstRow="1" firstCol="1" bandRow="1">
                <a:tableStyleId>{5C22544A-7EE6-4342-B048-85BDC9FD1C3A}</a:tableStyleId>
              </a:tblPr>
              <a:tblGrid>
                <a:gridCol w="1006487">
                  <a:extLst>
                    <a:ext uri="{9D8B030D-6E8A-4147-A177-3AD203B41FA5}">
                      <a16:colId xmlns:a16="http://schemas.microsoft.com/office/drawing/2014/main" val="3081184126"/>
                    </a:ext>
                  </a:extLst>
                </a:gridCol>
                <a:gridCol w="887631">
                  <a:extLst>
                    <a:ext uri="{9D8B030D-6E8A-4147-A177-3AD203B41FA5}">
                      <a16:colId xmlns:a16="http://schemas.microsoft.com/office/drawing/2014/main" val="1733517430"/>
                    </a:ext>
                  </a:extLst>
                </a:gridCol>
                <a:gridCol w="887631">
                  <a:extLst>
                    <a:ext uri="{9D8B030D-6E8A-4147-A177-3AD203B41FA5}">
                      <a16:colId xmlns:a16="http://schemas.microsoft.com/office/drawing/2014/main" val="3995147157"/>
                    </a:ext>
                  </a:extLst>
                </a:gridCol>
                <a:gridCol w="887631">
                  <a:extLst>
                    <a:ext uri="{9D8B030D-6E8A-4147-A177-3AD203B41FA5}">
                      <a16:colId xmlns:a16="http://schemas.microsoft.com/office/drawing/2014/main" val="1899192628"/>
                    </a:ext>
                  </a:extLst>
                </a:gridCol>
                <a:gridCol w="887631">
                  <a:extLst>
                    <a:ext uri="{9D8B030D-6E8A-4147-A177-3AD203B41FA5}">
                      <a16:colId xmlns:a16="http://schemas.microsoft.com/office/drawing/2014/main" val="1890272076"/>
                    </a:ext>
                  </a:extLst>
                </a:gridCol>
                <a:gridCol w="887631">
                  <a:extLst>
                    <a:ext uri="{9D8B030D-6E8A-4147-A177-3AD203B41FA5}">
                      <a16:colId xmlns:a16="http://schemas.microsoft.com/office/drawing/2014/main" val="1262005639"/>
                    </a:ext>
                  </a:extLst>
                </a:gridCol>
                <a:gridCol w="887631">
                  <a:extLst>
                    <a:ext uri="{9D8B030D-6E8A-4147-A177-3AD203B41FA5}">
                      <a16:colId xmlns:a16="http://schemas.microsoft.com/office/drawing/2014/main" val="3547485166"/>
                    </a:ext>
                  </a:extLst>
                </a:gridCol>
                <a:gridCol w="887631">
                  <a:extLst>
                    <a:ext uri="{9D8B030D-6E8A-4147-A177-3AD203B41FA5}">
                      <a16:colId xmlns:a16="http://schemas.microsoft.com/office/drawing/2014/main" val="2995783790"/>
                    </a:ext>
                  </a:extLst>
                </a:gridCol>
                <a:gridCol w="888896">
                  <a:extLst>
                    <a:ext uri="{9D8B030D-6E8A-4147-A177-3AD203B41FA5}">
                      <a16:colId xmlns:a16="http://schemas.microsoft.com/office/drawing/2014/main" val="4068414971"/>
                    </a:ext>
                  </a:extLst>
                </a:gridCol>
                <a:gridCol w="888896">
                  <a:extLst>
                    <a:ext uri="{9D8B030D-6E8A-4147-A177-3AD203B41FA5}">
                      <a16:colId xmlns:a16="http://schemas.microsoft.com/office/drawing/2014/main" val="2936921051"/>
                    </a:ext>
                  </a:extLst>
                </a:gridCol>
                <a:gridCol w="867402">
                  <a:extLst>
                    <a:ext uri="{9D8B030D-6E8A-4147-A177-3AD203B41FA5}">
                      <a16:colId xmlns:a16="http://schemas.microsoft.com/office/drawing/2014/main" val="4214317677"/>
                    </a:ext>
                  </a:extLst>
                </a:gridCol>
              </a:tblGrid>
              <a:tr h="233940">
                <a:tc>
                  <a:txBody>
                    <a:bodyPr/>
                    <a:lstStyle/>
                    <a:p>
                      <a:pPr marL="457200" algn="ctr" rtl="1">
                        <a:lnSpc>
                          <a:spcPct val="150000"/>
                        </a:lnSpc>
                        <a:spcAft>
                          <a:spcPts val="0"/>
                        </a:spcAft>
                      </a:pPr>
                      <a:r>
                        <a:rPr lang="he-IL" sz="1200" dirty="0">
                          <a:effectLst/>
                        </a:rPr>
                        <a:t>סיווג</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nchorCtr="1"/>
                </a:tc>
                <a:tc>
                  <a:txBody>
                    <a:bodyPr/>
                    <a:lstStyle/>
                    <a:p>
                      <a:pPr marL="457200" algn="ctr" rtl="1">
                        <a:lnSpc>
                          <a:spcPct val="150000"/>
                        </a:lnSpc>
                        <a:spcAft>
                          <a:spcPts val="0"/>
                        </a:spcAft>
                      </a:pPr>
                      <a:r>
                        <a:rPr lang="he-IL" sz="1200">
                          <a:effectLst/>
                        </a:rPr>
                        <a:t>0</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nchorCtr="1"/>
                </a:tc>
                <a:tc>
                  <a:txBody>
                    <a:bodyPr/>
                    <a:lstStyle/>
                    <a:p>
                      <a:pPr marL="457200" algn="ctr" rtl="1">
                        <a:lnSpc>
                          <a:spcPct val="150000"/>
                        </a:lnSpc>
                        <a:spcAft>
                          <a:spcPts val="0"/>
                        </a:spcAft>
                      </a:pPr>
                      <a:r>
                        <a:rPr lang="he-IL" sz="1200">
                          <a:effectLst/>
                        </a:rPr>
                        <a:t>1</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nchorCtr="1"/>
                </a:tc>
                <a:tc>
                  <a:txBody>
                    <a:bodyPr/>
                    <a:lstStyle/>
                    <a:p>
                      <a:pPr marL="457200" algn="ctr" rtl="1">
                        <a:lnSpc>
                          <a:spcPct val="150000"/>
                        </a:lnSpc>
                        <a:spcAft>
                          <a:spcPts val="0"/>
                        </a:spcAft>
                      </a:pPr>
                      <a:r>
                        <a:rPr lang="he-IL" sz="1200">
                          <a:effectLst/>
                        </a:rPr>
                        <a:t>2</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nchorCtr="1"/>
                </a:tc>
                <a:tc>
                  <a:txBody>
                    <a:bodyPr/>
                    <a:lstStyle/>
                    <a:p>
                      <a:pPr marL="457200" algn="ctr" rtl="1">
                        <a:lnSpc>
                          <a:spcPct val="150000"/>
                        </a:lnSpc>
                        <a:spcAft>
                          <a:spcPts val="0"/>
                        </a:spcAft>
                      </a:pPr>
                      <a:r>
                        <a:rPr lang="he-IL" sz="1200">
                          <a:effectLst/>
                        </a:rPr>
                        <a:t>3</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nchorCtr="1"/>
                </a:tc>
                <a:tc>
                  <a:txBody>
                    <a:bodyPr/>
                    <a:lstStyle/>
                    <a:p>
                      <a:pPr marL="457200" algn="ctr" rtl="1">
                        <a:lnSpc>
                          <a:spcPct val="150000"/>
                        </a:lnSpc>
                        <a:spcAft>
                          <a:spcPts val="0"/>
                        </a:spcAft>
                      </a:pPr>
                      <a:r>
                        <a:rPr lang="he-IL" sz="1200">
                          <a:effectLst/>
                        </a:rPr>
                        <a:t>4</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nchorCtr="1"/>
                </a:tc>
                <a:tc>
                  <a:txBody>
                    <a:bodyPr/>
                    <a:lstStyle/>
                    <a:p>
                      <a:pPr marL="457200" algn="ctr" rtl="1">
                        <a:lnSpc>
                          <a:spcPct val="150000"/>
                        </a:lnSpc>
                        <a:spcAft>
                          <a:spcPts val="0"/>
                        </a:spcAft>
                      </a:pPr>
                      <a:r>
                        <a:rPr lang="he-IL" sz="1200">
                          <a:effectLst/>
                        </a:rPr>
                        <a:t>5</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nchorCtr="1"/>
                </a:tc>
                <a:tc>
                  <a:txBody>
                    <a:bodyPr/>
                    <a:lstStyle/>
                    <a:p>
                      <a:pPr marL="457200" algn="ctr" rtl="1">
                        <a:lnSpc>
                          <a:spcPct val="150000"/>
                        </a:lnSpc>
                        <a:spcAft>
                          <a:spcPts val="0"/>
                        </a:spcAft>
                      </a:pPr>
                      <a:r>
                        <a:rPr lang="he-IL" sz="1200">
                          <a:effectLst/>
                        </a:rPr>
                        <a:t>6</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nchorCtr="1"/>
                </a:tc>
                <a:tc>
                  <a:txBody>
                    <a:bodyPr/>
                    <a:lstStyle/>
                    <a:p>
                      <a:pPr marL="457200" algn="ctr" rtl="1">
                        <a:lnSpc>
                          <a:spcPct val="150000"/>
                        </a:lnSpc>
                        <a:spcAft>
                          <a:spcPts val="0"/>
                        </a:spcAft>
                      </a:pPr>
                      <a:r>
                        <a:rPr lang="he-IL" sz="1200">
                          <a:effectLst/>
                        </a:rPr>
                        <a:t>7</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nchorCtr="1"/>
                </a:tc>
                <a:tc>
                  <a:txBody>
                    <a:bodyPr/>
                    <a:lstStyle/>
                    <a:p>
                      <a:pPr marL="457200" algn="ctr" rtl="1">
                        <a:lnSpc>
                          <a:spcPct val="150000"/>
                        </a:lnSpc>
                        <a:spcAft>
                          <a:spcPts val="0"/>
                        </a:spcAft>
                      </a:pPr>
                      <a:r>
                        <a:rPr lang="he-IL" sz="1200" dirty="0">
                          <a:effectLst/>
                        </a:rPr>
                        <a:t>8</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nchorCtr="1"/>
                </a:tc>
                <a:tc>
                  <a:txBody>
                    <a:bodyPr/>
                    <a:lstStyle/>
                    <a:p>
                      <a:pPr marL="457200" algn="ctr" rtl="1">
                        <a:lnSpc>
                          <a:spcPct val="150000"/>
                        </a:lnSpc>
                        <a:spcAft>
                          <a:spcPts val="0"/>
                        </a:spcAft>
                      </a:pPr>
                      <a:r>
                        <a:rPr lang="he-IL" sz="1200">
                          <a:effectLst/>
                        </a:rPr>
                        <a:t>9</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nchorCtr="1"/>
                </a:tc>
                <a:extLst>
                  <a:ext uri="{0D108BD9-81ED-4DB2-BD59-A6C34878D82A}">
                    <a16:rowId xmlns:a16="http://schemas.microsoft.com/office/drawing/2014/main" val="2440914753"/>
                  </a:ext>
                </a:extLst>
              </a:tr>
              <a:tr h="584850">
                <a:tc>
                  <a:txBody>
                    <a:bodyPr/>
                    <a:lstStyle/>
                    <a:p>
                      <a:pPr marL="457200" algn="ctr" rtl="1">
                        <a:lnSpc>
                          <a:spcPct val="150000"/>
                        </a:lnSpc>
                        <a:spcAft>
                          <a:spcPts val="0"/>
                        </a:spcAft>
                      </a:pPr>
                      <a:r>
                        <a:rPr lang="he-IL" sz="1200" dirty="0">
                          <a:effectLst/>
                        </a:rPr>
                        <a:t>אחוז דיוק</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nchorCtr="1"/>
                </a:tc>
                <a:tc>
                  <a:txBody>
                    <a:bodyPr/>
                    <a:lstStyle/>
                    <a:p>
                      <a:pPr marL="457200" algn="r" rtl="1">
                        <a:lnSpc>
                          <a:spcPct val="150000"/>
                        </a:lnSpc>
                        <a:spcAft>
                          <a:spcPts val="0"/>
                        </a:spcAft>
                      </a:pPr>
                      <a:r>
                        <a:rPr lang="he-IL" sz="1200" dirty="0">
                          <a:effectLst/>
                          <a:latin typeface="Calibri" panose="020F0502020204030204" pitchFamily="34" charset="0"/>
                          <a:ea typeface="Calibri" panose="020F0502020204030204" pitchFamily="34" charset="0"/>
                          <a:cs typeface="David" panose="020E0502060401010101" pitchFamily="34" charset="-79"/>
                        </a:rPr>
                        <a:t>99.66</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nchorCtr="1"/>
                </a:tc>
                <a:tc>
                  <a:txBody>
                    <a:bodyPr/>
                    <a:lstStyle/>
                    <a:p>
                      <a:pPr marL="457200" algn="r" rtl="1">
                        <a:lnSpc>
                          <a:spcPct val="150000"/>
                        </a:lnSpc>
                        <a:spcAft>
                          <a:spcPts val="0"/>
                        </a:spcAft>
                      </a:pPr>
                      <a:r>
                        <a:rPr lang="he-IL" sz="1200" dirty="0">
                          <a:effectLst/>
                          <a:latin typeface="Calibri" panose="020F0502020204030204" pitchFamily="34" charset="0"/>
                          <a:ea typeface="Calibri" panose="020F0502020204030204" pitchFamily="34" charset="0"/>
                          <a:cs typeface="David" panose="020E0502060401010101" pitchFamily="34" charset="-79"/>
                        </a:rPr>
                        <a:t>86.83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nchorCtr="1"/>
                </a:tc>
                <a:tc>
                  <a:txBody>
                    <a:bodyPr/>
                    <a:lstStyle/>
                    <a:p>
                      <a:pPr marL="457200" algn="r" rtl="1">
                        <a:lnSpc>
                          <a:spcPct val="150000"/>
                        </a:lnSpc>
                        <a:spcAft>
                          <a:spcPts val="0"/>
                        </a:spcAft>
                      </a:pPr>
                      <a:r>
                        <a:rPr lang="he-IL" sz="1200" dirty="0">
                          <a:effectLst/>
                          <a:latin typeface="Calibri" panose="020F0502020204030204" pitchFamily="34" charset="0"/>
                          <a:ea typeface="Calibri" panose="020F0502020204030204" pitchFamily="34" charset="0"/>
                          <a:cs typeface="David" panose="020E0502060401010101" pitchFamily="34" charset="-79"/>
                        </a:rPr>
                        <a:t>97.95</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nchorCtr="1"/>
                </a:tc>
                <a:tc>
                  <a:txBody>
                    <a:bodyPr/>
                    <a:lstStyle/>
                    <a:p>
                      <a:pPr marL="457200" algn="r" rtl="1">
                        <a:lnSpc>
                          <a:spcPct val="150000"/>
                        </a:lnSpc>
                        <a:spcAft>
                          <a:spcPts val="0"/>
                        </a:spcAft>
                      </a:pPr>
                      <a:r>
                        <a:rPr lang="he-IL" sz="1200" dirty="0">
                          <a:effectLst/>
                          <a:latin typeface="Calibri" panose="020F0502020204030204" pitchFamily="34" charset="0"/>
                          <a:ea typeface="Calibri" panose="020F0502020204030204" pitchFamily="34" charset="0"/>
                          <a:cs typeface="David" panose="020E0502060401010101" pitchFamily="34" charset="-79"/>
                        </a:rPr>
                        <a:t>98.29</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nchorCtr="1"/>
                </a:tc>
                <a:tc>
                  <a:txBody>
                    <a:bodyPr/>
                    <a:lstStyle/>
                    <a:p>
                      <a:pPr marL="457200" algn="r" rtl="1">
                        <a:lnSpc>
                          <a:spcPct val="150000"/>
                        </a:lnSpc>
                        <a:spcAft>
                          <a:spcPts val="0"/>
                        </a:spcAft>
                      </a:pPr>
                      <a:r>
                        <a:rPr lang="he-IL" sz="1200" dirty="0">
                          <a:effectLst/>
                          <a:latin typeface="Calibri" panose="020F0502020204030204" pitchFamily="34" charset="0"/>
                          <a:ea typeface="Calibri" panose="020F0502020204030204" pitchFamily="34" charset="0"/>
                          <a:cs typeface="David" panose="020E0502060401010101" pitchFamily="34" charset="-79"/>
                        </a:rPr>
                        <a:t>80.76</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nchorCtr="1"/>
                </a:tc>
                <a:tc>
                  <a:txBody>
                    <a:bodyPr/>
                    <a:lstStyle/>
                    <a:p>
                      <a:pPr marL="457200" algn="r" rtl="1">
                        <a:lnSpc>
                          <a:spcPct val="150000"/>
                        </a:lnSpc>
                        <a:spcAft>
                          <a:spcPts val="0"/>
                        </a:spcAft>
                      </a:pPr>
                      <a:r>
                        <a:rPr lang="he-IL" sz="1200" dirty="0">
                          <a:effectLst/>
                          <a:latin typeface="Calibri" panose="020F0502020204030204" pitchFamily="34" charset="0"/>
                          <a:ea typeface="Calibri" panose="020F0502020204030204" pitchFamily="34" charset="0"/>
                          <a:cs typeface="David" panose="020E0502060401010101" pitchFamily="34" charset="-79"/>
                        </a:rPr>
                        <a:t>49.57</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nchorCtr="1"/>
                </a:tc>
                <a:tc>
                  <a:txBody>
                    <a:bodyPr/>
                    <a:lstStyle/>
                    <a:p>
                      <a:pPr marL="457200" algn="r" rtl="1">
                        <a:lnSpc>
                          <a:spcPct val="150000"/>
                        </a:lnSpc>
                        <a:spcAft>
                          <a:spcPts val="0"/>
                        </a:spcAft>
                      </a:pPr>
                      <a:r>
                        <a:rPr lang="he-IL" sz="1200" dirty="0">
                          <a:effectLst/>
                          <a:latin typeface="Calibri" panose="020F0502020204030204" pitchFamily="34" charset="0"/>
                          <a:ea typeface="Calibri" panose="020F0502020204030204" pitchFamily="34" charset="0"/>
                          <a:cs typeface="David" panose="020E0502060401010101" pitchFamily="34" charset="-79"/>
                        </a:rPr>
                        <a:t>1.20</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nchorCtr="1"/>
                </a:tc>
                <a:tc>
                  <a:txBody>
                    <a:bodyPr/>
                    <a:lstStyle/>
                    <a:p>
                      <a:pPr marL="457200" algn="r" rtl="1">
                        <a:lnSpc>
                          <a:spcPct val="150000"/>
                        </a:lnSpc>
                        <a:spcAft>
                          <a:spcPts val="0"/>
                        </a:spcAft>
                      </a:pPr>
                      <a:r>
                        <a:rPr lang="he-IL" sz="1200" dirty="0">
                          <a:effectLst/>
                          <a:latin typeface="Calibri" panose="020F0502020204030204" pitchFamily="34" charset="0"/>
                          <a:ea typeface="Calibri" panose="020F0502020204030204" pitchFamily="34" charset="0"/>
                          <a:cs typeface="David" panose="020E0502060401010101" pitchFamily="34" charset="-79"/>
                        </a:rPr>
                        <a:t>97.73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nchorCtr="1"/>
                </a:tc>
                <a:tc>
                  <a:txBody>
                    <a:bodyPr/>
                    <a:lstStyle/>
                    <a:p>
                      <a:pPr marL="457200" algn="r" rtl="1">
                        <a:lnSpc>
                          <a:spcPct val="150000"/>
                        </a:lnSpc>
                        <a:spcAft>
                          <a:spcPts val="0"/>
                        </a:spcAft>
                      </a:pPr>
                      <a:r>
                        <a:rPr lang="he-IL" sz="1200" dirty="0">
                          <a:effectLst/>
                          <a:latin typeface="Calibri" panose="020F0502020204030204" pitchFamily="34" charset="0"/>
                          <a:ea typeface="Calibri" panose="020F0502020204030204" pitchFamily="34" charset="0"/>
                          <a:cs typeface="David" panose="020E0502060401010101" pitchFamily="34" charset="-79"/>
                        </a:rPr>
                        <a:t>99.38</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nchorCtr="1"/>
                </a:tc>
                <a:tc>
                  <a:txBody>
                    <a:bodyPr/>
                    <a:lstStyle/>
                    <a:p>
                      <a:pPr marL="457200" algn="r" rtl="1">
                        <a:lnSpc>
                          <a:spcPct val="150000"/>
                        </a:lnSpc>
                        <a:spcAft>
                          <a:spcPts val="0"/>
                        </a:spcAft>
                      </a:pPr>
                      <a:r>
                        <a:rPr lang="he-IL" sz="1200" dirty="0">
                          <a:effectLst/>
                          <a:latin typeface="Calibri" panose="020F0502020204030204" pitchFamily="34" charset="0"/>
                          <a:ea typeface="Calibri" panose="020F0502020204030204" pitchFamily="34" charset="0"/>
                          <a:cs typeface="David" panose="020E0502060401010101" pitchFamily="34" charset="-79"/>
                        </a:rPr>
                        <a:t>97.13</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ctr" anchorCtr="1"/>
                </a:tc>
                <a:extLst>
                  <a:ext uri="{0D108BD9-81ED-4DB2-BD59-A6C34878D82A}">
                    <a16:rowId xmlns:a16="http://schemas.microsoft.com/office/drawing/2014/main" val="2328312568"/>
                  </a:ext>
                </a:extLst>
              </a:tr>
            </a:tbl>
          </a:graphicData>
        </a:graphic>
      </p:graphicFrame>
      <p:pic>
        <p:nvPicPr>
          <p:cNvPr id="9" name="תמונה 26"/>
          <p:cNvPicPr/>
          <p:nvPr/>
        </p:nvPicPr>
        <p:blipFill>
          <a:blip r:embed="rId5"/>
          <a:stretch>
            <a:fillRect/>
          </a:stretch>
        </p:blipFill>
        <p:spPr>
          <a:xfrm>
            <a:off x="1522413" y="2564904"/>
            <a:ext cx="7440438" cy="792088"/>
          </a:xfrm>
          <a:prstGeom prst="rect">
            <a:avLst/>
          </a:prstGeom>
        </p:spPr>
      </p:pic>
      <p:sp>
        <p:nvSpPr>
          <p:cNvPr id="4" name="TextBox 3"/>
          <p:cNvSpPr txBox="1"/>
          <p:nvPr/>
        </p:nvSpPr>
        <p:spPr>
          <a:xfrm>
            <a:off x="9406782" y="2632736"/>
            <a:ext cx="1512168" cy="646331"/>
          </a:xfrm>
          <a:prstGeom prst="rect">
            <a:avLst/>
          </a:prstGeom>
          <a:noFill/>
        </p:spPr>
        <p:txBody>
          <a:bodyPr wrap="square" rtlCol="1">
            <a:spAutoFit/>
          </a:bodyPr>
          <a:lstStyle/>
          <a:p>
            <a:pPr algn="ctr"/>
            <a:r>
              <a:rPr lang="he-IL" b="1" dirty="0" smtClean="0">
                <a:solidFill>
                  <a:srgbClr val="FF0000"/>
                </a:solidFill>
              </a:rPr>
              <a:t>0.27% מהדוגמאות</a:t>
            </a:r>
            <a:endParaRPr lang="he-IL" b="1" dirty="0">
              <a:solidFill>
                <a:srgbClr val="FF0000"/>
              </a:solidFill>
            </a:endParaRPr>
          </a:p>
        </p:txBody>
      </p:sp>
      <p:sp>
        <p:nvSpPr>
          <p:cNvPr id="5" name="Oval 4"/>
          <p:cNvSpPr/>
          <p:nvPr/>
        </p:nvSpPr>
        <p:spPr>
          <a:xfrm>
            <a:off x="3646140" y="5051493"/>
            <a:ext cx="576064" cy="42021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Oval 12"/>
          <p:cNvSpPr/>
          <p:nvPr/>
        </p:nvSpPr>
        <p:spPr>
          <a:xfrm>
            <a:off x="4510236" y="5038339"/>
            <a:ext cx="576064" cy="42021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Oval 14"/>
          <p:cNvSpPr/>
          <p:nvPr/>
        </p:nvSpPr>
        <p:spPr>
          <a:xfrm>
            <a:off x="8962851" y="5054736"/>
            <a:ext cx="576064" cy="42021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Oval 16"/>
          <p:cNvSpPr/>
          <p:nvPr/>
        </p:nvSpPr>
        <p:spPr>
          <a:xfrm>
            <a:off x="7177534" y="5025009"/>
            <a:ext cx="576064" cy="42021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Oval 17"/>
          <p:cNvSpPr/>
          <p:nvPr/>
        </p:nvSpPr>
        <p:spPr>
          <a:xfrm>
            <a:off x="6284470" y="5038338"/>
            <a:ext cx="576064" cy="42021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Oval 18"/>
          <p:cNvSpPr/>
          <p:nvPr/>
        </p:nvSpPr>
        <p:spPr>
          <a:xfrm>
            <a:off x="2736002" y="5028814"/>
            <a:ext cx="576064" cy="42021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Oval 19"/>
          <p:cNvSpPr/>
          <p:nvPr/>
        </p:nvSpPr>
        <p:spPr>
          <a:xfrm>
            <a:off x="1841176" y="5028814"/>
            <a:ext cx="576064" cy="42021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Oval 20"/>
          <p:cNvSpPr/>
          <p:nvPr/>
        </p:nvSpPr>
        <p:spPr>
          <a:xfrm>
            <a:off x="981844" y="5038339"/>
            <a:ext cx="576064" cy="420215"/>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TextBox 5"/>
          <p:cNvSpPr txBox="1"/>
          <p:nvPr/>
        </p:nvSpPr>
        <p:spPr>
          <a:xfrm>
            <a:off x="2231946" y="5811568"/>
            <a:ext cx="1584176" cy="276999"/>
          </a:xfrm>
          <a:prstGeom prst="rect">
            <a:avLst/>
          </a:prstGeom>
          <a:noFill/>
        </p:spPr>
        <p:txBody>
          <a:bodyPr wrap="square" rtlCol="1">
            <a:spAutoFit/>
          </a:bodyPr>
          <a:lstStyle/>
          <a:p>
            <a:pPr algn="ctr"/>
            <a:r>
              <a:rPr lang="he-IL" sz="1200" dirty="0" smtClean="0">
                <a:solidFill>
                  <a:srgbClr val="FF0000"/>
                </a:solidFill>
              </a:rPr>
              <a:t>98.2% מהם סווגו כ0</a:t>
            </a:r>
            <a:endParaRPr lang="he-IL" sz="1200" dirty="0">
              <a:solidFill>
                <a:srgbClr val="FF0000"/>
              </a:solidFill>
            </a:endParaRPr>
          </a:p>
        </p:txBody>
      </p:sp>
      <p:cxnSp>
        <p:nvCxnSpPr>
          <p:cNvPr id="22" name="Straight Arrow Connector 21"/>
          <p:cNvCxnSpPr>
            <a:stCxn id="5" idx="4"/>
          </p:cNvCxnSpPr>
          <p:nvPr/>
        </p:nvCxnSpPr>
        <p:spPr>
          <a:xfrm flipH="1">
            <a:off x="3312066" y="5471708"/>
            <a:ext cx="622106" cy="339860"/>
          </a:xfrm>
          <a:prstGeom prst="straightConnector1">
            <a:avLst/>
          </a:prstGeom>
          <a:ln w="158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מציין מיקום של מספר שקופית 7"/>
          <p:cNvSpPr>
            <a:spLocks noGrp="1"/>
          </p:cNvSpPr>
          <p:nvPr>
            <p:ph type="sldNum" sz="quarter" idx="12"/>
          </p:nvPr>
        </p:nvSpPr>
        <p:spPr/>
        <p:txBody>
          <a:bodyPr/>
          <a:lstStyle/>
          <a:p>
            <a:fld id="{2A013F82-EE5E-44EE-A61D-E31C6657F26F}" type="slidenum">
              <a:rPr lang="he-IL" smtClean="0"/>
              <a:t>34</a:t>
            </a:fld>
            <a:endParaRPr lang="he-IL"/>
          </a:p>
        </p:txBody>
      </p:sp>
    </p:spTree>
    <p:extLst>
      <p:ext uri="{BB962C8B-B14F-4D97-AF65-F5344CB8AC3E}">
        <p14:creationId xmlns:p14="http://schemas.microsoft.com/office/powerpoint/2010/main" val="6834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e-IL" dirty="0" smtClean="0"/>
              <a:t>למה דווקא הספרה 6 סווגה בצורה לא טובה?</a:t>
            </a:r>
            <a:endParaRPr lang="he-IL" dirty="0"/>
          </a:p>
        </p:txBody>
      </p:sp>
      <p:sp>
        <p:nvSpPr>
          <p:cNvPr id="4" name="Text Placeholder 3"/>
          <p:cNvSpPr>
            <a:spLocks noGrp="1"/>
          </p:cNvSpPr>
          <p:nvPr>
            <p:ph type="body" idx="1"/>
          </p:nvPr>
        </p:nvSpPr>
        <p:spPr/>
        <p:txBody>
          <a:bodyPr/>
          <a:lstStyle/>
          <a:p>
            <a:pPr algn="ctr"/>
            <a:r>
              <a:rPr lang="he-IL" dirty="0" smtClean="0"/>
              <a:t>הספרה 0</a:t>
            </a:r>
            <a:endParaRPr lang="he-IL" dirty="0"/>
          </a:p>
        </p:txBody>
      </p:sp>
      <p:sp>
        <p:nvSpPr>
          <p:cNvPr id="6" name="Text Placeholder 5"/>
          <p:cNvSpPr>
            <a:spLocks noGrp="1"/>
          </p:cNvSpPr>
          <p:nvPr>
            <p:ph type="body" sz="quarter" idx="3"/>
          </p:nvPr>
        </p:nvSpPr>
        <p:spPr/>
        <p:txBody>
          <a:bodyPr/>
          <a:lstStyle/>
          <a:p>
            <a:pPr algn="ctr"/>
            <a:r>
              <a:rPr lang="he-IL" dirty="0" smtClean="0"/>
              <a:t>הספרה 6</a:t>
            </a:r>
            <a:endParaRPr lang="he-IL" dirty="0"/>
          </a:p>
        </p:txBody>
      </p:sp>
      <p:pic>
        <p:nvPicPr>
          <p:cNvPr id="8" name="תמונה 28"/>
          <p:cNvPicPr>
            <a:picLocks noGrp="1"/>
          </p:cNvPicPr>
          <p:nvPr>
            <p:ph sz="quarter" idx="4"/>
          </p:nvPr>
        </p:nvPicPr>
        <p:blipFill>
          <a:blip r:embed="rId3"/>
          <a:stretch>
            <a:fillRect/>
          </a:stretch>
        </p:blipFill>
        <p:spPr>
          <a:xfrm>
            <a:off x="7645304" y="2743200"/>
            <a:ext cx="1625793" cy="3276600"/>
          </a:xfrm>
          <a:prstGeom prst="rect">
            <a:avLst/>
          </a:prstGeom>
        </p:spPr>
      </p:pic>
      <p:pic>
        <p:nvPicPr>
          <p:cNvPr id="9" name="תמונה 30"/>
          <p:cNvPicPr>
            <a:picLocks noGrp="1"/>
          </p:cNvPicPr>
          <p:nvPr>
            <p:ph sz="half" idx="2"/>
          </p:nvPr>
        </p:nvPicPr>
        <p:blipFill>
          <a:blip r:embed="rId4"/>
          <a:stretch>
            <a:fillRect/>
          </a:stretch>
        </p:blipFill>
        <p:spPr>
          <a:xfrm>
            <a:off x="2937800" y="2743200"/>
            <a:ext cx="1585651" cy="3276600"/>
          </a:xfrm>
          <a:prstGeom prst="rect">
            <a:avLst/>
          </a:prstGeom>
        </p:spPr>
      </p:pic>
      <p:pic>
        <p:nvPicPr>
          <p:cNvPr id="4098" name="Picture 2" descr="×ª××¦××ª ×ª××× × ×¢×××¨ âªi have a questionâ¬â"/>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86300" y="4941168"/>
            <a:ext cx="1981739" cy="1078632"/>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של מספר שקופית 2"/>
          <p:cNvSpPr>
            <a:spLocks noGrp="1"/>
          </p:cNvSpPr>
          <p:nvPr>
            <p:ph type="sldNum" sz="quarter" idx="12"/>
          </p:nvPr>
        </p:nvSpPr>
        <p:spPr/>
        <p:txBody>
          <a:bodyPr/>
          <a:lstStyle/>
          <a:p>
            <a:fld id="{2A013F82-EE5E-44EE-A61D-E31C6657F26F}" type="slidenum">
              <a:rPr lang="he-IL" smtClean="0"/>
              <a:t>35</a:t>
            </a:fld>
            <a:endParaRPr lang="he-IL"/>
          </a:p>
        </p:txBody>
      </p:sp>
    </p:spTree>
    <p:extLst>
      <p:ext uri="{BB962C8B-B14F-4D97-AF65-F5344CB8AC3E}">
        <p14:creationId xmlns:p14="http://schemas.microsoft.com/office/powerpoint/2010/main" val="418215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e-IL" dirty="0" smtClean="0"/>
              <a:t>למה דווקא הספרה 6 סווגה בצורה לא טובה?</a:t>
            </a:r>
            <a:endParaRPr lang="he-IL" dirty="0"/>
          </a:p>
        </p:txBody>
      </p:sp>
      <p:sp>
        <p:nvSpPr>
          <p:cNvPr id="4" name="Text Placeholder 3"/>
          <p:cNvSpPr>
            <a:spLocks noGrp="1"/>
          </p:cNvSpPr>
          <p:nvPr>
            <p:ph type="body" idx="1"/>
          </p:nvPr>
        </p:nvSpPr>
        <p:spPr/>
        <p:txBody>
          <a:bodyPr/>
          <a:lstStyle/>
          <a:p>
            <a:pPr algn="ctr"/>
            <a:r>
              <a:rPr lang="he-IL" dirty="0" smtClean="0"/>
              <a:t>הספרה 0</a:t>
            </a:r>
            <a:endParaRPr lang="he-IL" dirty="0"/>
          </a:p>
        </p:txBody>
      </p:sp>
      <p:sp>
        <p:nvSpPr>
          <p:cNvPr id="6" name="Text Placeholder 5"/>
          <p:cNvSpPr>
            <a:spLocks noGrp="1"/>
          </p:cNvSpPr>
          <p:nvPr>
            <p:ph type="body" sz="quarter" idx="3"/>
          </p:nvPr>
        </p:nvSpPr>
        <p:spPr/>
        <p:txBody>
          <a:bodyPr/>
          <a:lstStyle/>
          <a:p>
            <a:pPr algn="ctr"/>
            <a:r>
              <a:rPr lang="he-IL" dirty="0" smtClean="0"/>
              <a:t>הספרה 6</a:t>
            </a:r>
            <a:endParaRPr lang="he-IL" dirty="0"/>
          </a:p>
        </p:txBody>
      </p:sp>
      <p:pic>
        <p:nvPicPr>
          <p:cNvPr id="10" name="תמונה 29"/>
          <p:cNvPicPr>
            <a:picLocks noGrp="1"/>
          </p:cNvPicPr>
          <p:nvPr>
            <p:ph sz="quarter" idx="4"/>
          </p:nvPr>
        </p:nvPicPr>
        <p:blipFill>
          <a:blip r:embed="rId3"/>
          <a:stretch>
            <a:fillRect/>
          </a:stretch>
        </p:blipFill>
        <p:spPr>
          <a:xfrm>
            <a:off x="7774075" y="2743200"/>
            <a:ext cx="1368250" cy="3276600"/>
          </a:xfrm>
          <a:prstGeom prst="rect">
            <a:avLst/>
          </a:prstGeom>
        </p:spPr>
      </p:pic>
      <p:pic>
        <p:nvPicPr>
          <p:cNvPr id="11" name="תמונה 32"/>
          <p:cNvPicPr>
            <a:picLocks noGrp="1"/>
          </p:cNvPicPr>
          <p:nvPr>
            <p:ph sz="half" idx="2"/>
          </p:nvPr>
        </p:nvPicPr>
        <p:blipFill>
          <a:blip r:embed="rId4"/>
          <a:stretch>
            <a:fillRect/>
          </a:stretch>
        </p:blipFill>
        <p:spPr>
          <a:xfrm>
            <a:off x="3063707" y="2743200"/>
            <a:ext cx="1333837" cy="3276600"/>
          </a:xfrm>
          <a:prstGeom prst="rect">
            <a:avLst/>
          </a:prstGeom>
        </p:spPr>
      </p:pic>
      <p:pic>
        <p:nvPicPr>
          <p:cNvPr id="12" name="Picture 2" descr="×ª××¦××ª ×ª××× × ×¢×××¨ âªideaâ¬â"/>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9705" y="4772909"/>
            <a:ext cx="1872208" cy="1246891"/>
          </a:xfrm>
          <a:prstGeom prst="rect">
            <a:avLst/>
          </a:prstGeom>
          <a:noFill/>
          <a:extLst>
            <a:ext uri="{909E8E84-426E-40DD-AFC4-6F175D3DCCD1}">
              <a14:hiddenFill xmlns:a14="http://schemas.microsoft.com/office/drawing/2010/main">
                <a:solidFill>
                  <a:srgbClr val="FFFFFF"/>
                </a:solidFill>
              </a14:hiddenFill>
            </a:ext>
          </a:extLst>
        </p:spPr>
      </p:pic>
      <p:sp>
        <p:nvSpPr>
          <p:cNvPr id="3" name="מציין מיקום של מספר שקופית 2"/>
          <p:cNvSpPr>
            <a:spLocks noGrp="1"/>
          </p:cNvSpPr>
          <p:nvPr>
            <p:ph type="sldNum" sz="quarter" idx="12"/>
          </p:nvPr>
        </p:nvSpPr>
        <p:spPr/>
        <p:txBody>
          <a:bodyPr/>
          <a:lstStyle/>
          <a:p>
            <a:fld id="{2A013F82-EE5E-44EE-A61D-E31C6657F26F}" type="slidenum">
              <a:rPr lang="he-IL" smtClean="0"/>
              <a:t>36</a:t>
            </a:fld>
            <a:endParaRPr lang="he-IL"/>
          </a:p>
        </p:txBody>
      </p:sp>
    </p:spTree>
    <p:extLst>
      <p:ext uri="{BB962C8B-B14F-4D97-AF65-F5344CB8AC3E}">
        <p14:creationId xmlns:p14="http://schemas.microsoft.com/office/powerpoint/2010/main" val="308117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pPr algn="r"/>
                <a:r>
                  <a:rPr lang="he-IL" dirty="0" smtClean="0"/>
                  <a:t>ומה יקרה כאשר </a:t>
                </a:r>
                <a14:m>
                  <m:oMath xmlns:m="http://schemas.openxmlformats.org/officeDocument/2006/math">
                    <m:sSub>
                      <m:sSubPr>
                        <m:ctrlPr>
                          <a:rPr lang="en-US" i="1">
                            <a:latin typeface="Cambria Math" panose="02040503050406030204" pitchFamily="18" charset="0"/>
                          </a:rPr>
                        </m:ctrlPr>
                      </m:sSubPr>
                      <m:e>
                        <m:r>
                          <a:rPr lang="en-US" i="1">
                            <a:latin typeface="Cambria Math"/>
                          </a:rPr>
                          <m:t>𝐿</m:t>
                        </m:r>
                      </m:e>
                      <m:sub>
                        <m:r>
                          <a:rPr lang="en-US" i="1">
                            <a:latin typeface="Cambria Math"/>
                          </a:rPr>
                          <m:t>𝑚𝑎𝑥</m:t>
                        </m:r>
                      </m:sub>
                    </m:sSub>
                    <m:r>
                      <a:rPr lang="en-US" i="1">
                        <a:latin typeface="Cambria Math"/>
                      </a:rPr>
                      <m:t>=</m:t>
                    </m:r>
                    <m:r>
                      <a:rPr lang="en-US" i="1">
                        <a:latin typeface="Cambria Math"/>
                      </a:rPr>
                      <m:t>13</m:t>
                    </m:r>
                  </m:oMath>
                </a14:m>
                <a:r>
                  <a:rPr lang="he-IL" dirty="0" smtClean="0"/>
                  <a:t>?</a:t>
                </a:r>
                <a:endParaRPr lang="he-IL"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r="-2000" b="-16000"/>
                </a:stretch>
              </a:blipFill>
            </p:spPr>
            <p:txBody>
              <a:bodyPr/>
              <a:lstStyle/>
              <a:p>
                <a:r>
                  <a:rPr lang="he-IL">
                    <a:noFill/>
                  </a:rPr>
                  <a:t> </a:t>
                </a:r>
              </a:p>
            </p:txBody>
          </p:sp>
        </mc:Fallback>
      </mc:AlternateContent>
      <p:pic>
        <p:nvPicPr>
          <p:cNvPr id="6" name="תמונה 33"/>
          <p:cNvPicPr>
            <a:picLocks noGrp="1"/>
          </p:cNvPicPr>
          <p:nvPr>
            <p:ph idx="1"/>
          </p:nvPr>
        </p:nvPicPr>
        <p:blipFill>
          <a:blip r:embed="rId4"/>
          <a:stretch>
            <a:fillRect/>
          </a:stretch>
        </p:blipFill>
        <p:spPr>
          <a:xfrm>
            <a:off x="3790156" y="2924944"/>
            <a:ext cx="7848872" cy="720080"/>
          </a:xfrm>
          <a:prstGeom prst="rect">
            <a:avLst/>
          </a:prstGeom>
        </p:spPr>
      </p:pic>
      <p:sp>
        <p:nvSpPr>
          <p:cNvPr id="7" name="TextBox 6"/>
          <p:cNvSpPr txBox="1"/>
          <p:nvPr/>
        </p:nvSpPr>
        <p:spPr>
          <a:xfrm>
            <a:off x="333772" y="4109482"/>
            <a:ext cx="7776864" cy="707886"/>
          </a:xfrm>
          <a:prstGeom prst="rect">
            <a:avLst/>
          </a:prstGeom>
          <a:noFill/>
        </p:spPr>
        <p:txBody>
          <a:bodyPr wrap="square" rtlCol="1">
            <a:spAutoFit/>
          </a:bodyPr>
          <a:lstStyle/>
          <a:p>
            <a:pPr algn="r" rtl="1"/>
            <a:r>
              <a:rPr lang="he-IL" sz="2000" b="1" dirty="0" smtClean="0">
                <a:solidFill>
                  <a:srgbClr val="00B050"/>
                </a:solidFill>
              </a:rPr>
              <a:t>אחרי </a:t>
            </a:r>
            <a:r>
              <a:rPr lang="he-IL" sz="2000" b="1" dirty="0">
                <a:solidFill>
                  <a:srgbClr val="00B050"/>
                </a:solidFill>
              </a:rPr>
              <a:t>13 דוגמאות בלבד שסווגו ע"י המומחה </a:t>
            </a:r>
            <a:r>
              <a:rPr lang="he-IL" sz="2000" b="1" dirty="0" smtClean="0">
                <a:solidFill>
                  <a:srgbClr val="00B050"/>
                </a:solidFill>
              </a:rPr>
              <a:t>קיבלנו אחוז </a:t>
            </a:r>
            <a:r>
              <a:rPr lang="he-IL" sz="2000" b="1" dirty="0">
                <a:solidFill>
                  <a:srgbClr val="00B050"/>
                </a:solidFill>
              </a:rPr>
              <a:t>דיוק של 80.85% על 58373 מהדוגמאות, שהן </a:t>
            </a:r>
            <a:r>
              <a:rPr lang="en-US" sz="2000" b="1" dirty="0">
                <a:solidFill>
                  <a:srgbClr val="00B050"/>
                </a:solidFill>
              </a:rPr>
              <a:t>97.29%</a:t>
            </a:r>
            <a:r>
              <a:rPr lang="he-IL" sz="2000" b="1" dirty="0">
                <a:solidFill>
                  <a:srgbClr val="00B050"/>
                </a:solidFill>
              </a:rPr>
              <a:t> מהדוגמאות בסה"כ.</a:t>
            </a:r>
            <a:endParaRPr lang="en-US" sz="2000" b="1" dirty="0">
              <a:solidFill>
                <a:srgbClr val="00B050"/>
              </a:solidFill>
            </a:endParaRPr>
          </a:p>
        </p:txBody>
      </p:sp>
      <p:sp>
        <p:nvSpPr>
          <p:cNvPr id="3" name="מציין מיקום של מספר שקופית 2"/>
          <p:cNvSpPr>
            <a:spLocks noGrp="1"/>
          </p:cNvSpPr>
          <p:nvPr>
            <p:ph type="sldNum" sz="quarter" idx="12"/>
          </p:nvPr>
        </p:nvSpPr>
        <p:spPr/>
        <p:txBody>
          <a:bodyPr/>
          <a:lstStyle/>
          <a:p>
            <a:fld id="{2A013F82-EE5E-44EE-A61D-E31C6657F26F}" type="slidenum">
              <a:rPr lang="he-IL" smtClean="0"/>
              <a:t>37</a:t>
            </a:fld>
            <a:endParaRPr lang="he-IL"/>
          </a:p>
        </p:txBody>
      </p:sp>
    </p:spTree>
    <p:extLst>
      <p:ext uri="{BB962C8B-B14F-4D97-AF65-F5344CB8AC3E}">
        <p14:creationId xmlns:p14="http://schemas.microsoft.com/office/powerpoint/2010/main" val="1470000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e-IL" dirty="0" smtClean="0"/>
              <a:t>מסקנות מיישום השיטה</a:t>
            </a:r>
            <a:endParaRPr lang="he-IL" dirty="0"/>
          </a:p>
        </p:txBody>
      </p:sp>
      <p:sp>
        <p:nvSpPr>
          <p:cNvPr id="3" name="Content Placeholder 2"/>
          <p:cNvSpPr>
            <a:spLocks noGrp="1"/>
          </p:cNvSpPr>
          <p:nvPr>
            <p:ph idx="1"/>
          </p:nvPr>
        </p:nvSpPr>
        <p:spPr/>
        <p:txBody>
          <a:bodyPr/>
          <a:lstStyle/>
          <a:p>
            <a:r>
              <a:rPr lang="he-IL" dirty="0" smtClean="0"/>
              <a:t>ניתן לשפר את זמן ריצת האלגוריתם באופן משמעותי:</a:t>
            </a:r>
          </a:p>
          <a:p>
            <a:endParaRPr lang="he-IL" dirty="0" smtClean="0"/>
          </a:p>
          <a:p>
            <a:pPr lvl="1"/>
            <a:r>
              <a:rPr lang="he-IL" b="1" dirty="0"/>
              <a:t>חישוב </a:t>
            </a:r>
            <a:r>
              <a:rPr lang="en-US" b="1" dirty="0"/>
              <a:t>L2</a:t>
            </a:r>
            <a:r>
              <a:rPr lang="he-IL" b="1" dirty="0"/>
              <a:t> ו</a:t>
            </a:r>
            <a:r>
              <a:rPr lang="en-US" b="1" dirty="0" err="1"/>
              <a:t>Idmd</a:t>
            </a:r>
            <a:r>
              <a:rPr lang="he-IL" b="1" dirty="0"/>
              <a:t> פעם אחת בלבד עבור כל זוג </a:t>
            </a:r>
            <a:r>
              <a:rPr lang="he-IL" b="1" dirty="0" smtClean="0"/>
              <a:t>דוגמאות</a:t>
            </a:r>
          </a:p>
          <a:p>
            <a:pPr lvl="1"/>
            <a:endParaRPr lang="he-IL" b="1" dirty="0"/>
          </a:p>
          <a:p>
            <a:pPr lvl="1"/>
            <a:r>
              <a:rPr lang="he-IL" b="1" dirty="0"/>
              <a:t>גיזום החישוב של </a:t>
            </a:r>
            <a:r>
              <a:rPr lang="en-US" b="1" dirty="0"/>
              <a:t>L2</a:t>
            </a:r>
            <a:r>
              <a:rPr lang="he-IL" b="1" dirty="0"/>
              <a:t> ו</a:t>
            </a:r>
            <a:r>
              <a:rPr lang="en-US" b="1" dirty="0" err="1"/>
              <a:t>Idmd</a:t>
            </a:r>
            <a:endParaRPr lang="en-US" b="1" dirty="0"/>
          </a:p>
          <a:p>
            <a:pPr lvl="1"/>
            <a:endParaRPr lang="en-US" b="1" dirty="0"/>
          </a:p>
          <a:p>
            <a:pPr lvl="1"/>
            <a:endParaRPr lang="he-IL" dirty="0"/>
          </a:p>
        </p:txBody>
      </p:sp>
      <p:sp>
        <p:nvSpPr>
          <p:cNvPr id="4" name="מציין מיקום של מספר שקופית 3"/>
          <p:cNvSpPr>
            <a:spLocks noGrp="1"/>
          </p:cNvSpPr>
          <p:nvPr>
            <p:ph type="sldNum" sz="quarter" idx="12"/>
          </p:nvPr>
        </p:nvSpPr>
        <p:spPr/>
        <p:txBody>
          <a:bodyPr/>
          <a:lstStyle/>
          <a:p>
            <a:fld id="{2A013F82-EE5E-44EE-A61D-E31C6657F26F}" type="slidenum">
              <a:rPr lang="he-IL" smtClean="0"/>
              <a:t>38</a:t>
            </a:fld>
            <a:endParaRPr lang="he-IL"/>
          </a:p>
        </p:txBody>
      </p:sp>
    </p:spTree>
    <p:extLst>
      <p:ext uri="{BB962C8B-B14F-4D97-AF65-F5344CB8AC3E}">
        <p14:creationId xmlns:p14="http://schemas.microsoft.com/office/powerpoint/2010/main" val="205948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e-IL" dirty="0" smtClean="0"/>
              <a:t>סיכום</a:t>
            </a:r>
            <a:endParaRPr lang="he-IL" dirty="0"/>
          </a:p>
        </p:txBody>
      </p:sp>
      <p:sp>
        <p:nvSpPr>
          <p:cNvPr id="3" name="Content Placeholder 2"/>
          <p:cNvSpPr>
            <a:spLocks noGrp="1"/>
          </p:cNvSpPr>
          <p:nvPr>
            <p:ph idx="1"/>
          </p:nvPr>
        </p:nvSpPr>
        <p:spPr/>
        <p:txBody>
          <a:bodyPr>
            <a:normAutofit/>
          </a:bodyPr>
          <a:lstStyle/>
          <a:p>
            <a:r>
              <a:rPr lang="he-IL" dirty="0"/>
              <a:t>הצגנו שיטה חדשה המבוססת על למידה פעילה על סמך גרף שנבנה על ידי </a:t>
            </a:r>
            <a:r>
              <a:rPr lang="en-US" dirty="0"/>
              <a:t>IDMD</a:t>
            </a:r>
            <a:r>
              <a:rPr lang="he-IL" dirty="0"/>
              <a:t> </a:t>
            </a:r>
            <a:r>
              <a:rPr lang="he-IL" dirty="0" smtClean="0"/>
              <a:t>ועל סמך </a:t>
            </a:r>
            <a:r>
              <a:rPr lang="he-IL" dirty="0"/>
              <a:t>למידה מונחית </a:t>
            </a:r>
            <a:r>
              <a:rPr lang="he-IL" dirty="0" smtClean="0"/>
              <a:t>למחצה.</a:t>
            </a:r>
            <a:endParaRPr lang="he-IL" dirty="0"/>
          </a:p>
          <a:p>
            <a:r>
              <a:rPr lang="he-IL" dirty="0"/>
              <a:t>ה</a:t>
            </a:r>
            <a:r>
              <a:rPr lang="he-IL" dirty="0" smtClean="0"/>
              <a:t>שימוש </a:t>
            </a:r>
            <a:r>
              <a:rPr lang="he-IL" dirty="0"/>
              <a:t>בלמידה פעילה </a:t>
            </a:r>
            <a:r>
              <a:rPr lang="he-IL" dirty="0" smtClean="0"/>
              <a:t>צמצם באופן משמעותי את כמות הדוגמאות שהמומחה נדרש לסווג.</a:t>
            </a:r>
            <a:endParaRPr lang="en-US" dirty="0"/>
          </a:p>
          <a:p>
            <a:endParaRPr lang="he-IL" dirty="0" smtClean="0"/>
          </a:p>
        </p:txBody>
      </p:sp>
      <p:pic>
        <p:nvPicPr>
          <p:cNvPr id="9220" name="Picture 4" descr="×ª××¦××ª ×ª××× × ×¢×××¨ âªconclusion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884" y="3789040"/>
            <a:ext cx="3714750" cy="2490218"/>
          </a:xfrm>
          <a:prstGeom prst="rect">
            <a:avLst/>
          </a:prstGeom>
          <a:noFill/>
          <a:extLst>
            <a:ext uri="{909E8E84-426E-40DD-AFC4-6F175D3DCCD1}">
              <a14:hiddenFill xmlns:a14="http://schemas.microsoft.com/office/drawing/2010/main">
                <a:solidFill>
                  <a:srgbClr val="FFFFFF"/>
                </a:solidFill>
              </a14:hiddenFill>
            </a:ext>
          </a:extLst>
        </p:spPr>
      </p:pic>
      <p:sp>
        <p:nvSpPr>
          <p:cNvPr id="4" name="מציין מיקום של מספר שקופית 3"/>
          <p:cNvSpPr>
            <a:spLocks noGrp="1"/>
          </p:cNvSpPr>
          <p:nvPr>
            <p:ph type="sldNum" sz="quarter" idx="12"/>
          </p:nvPr>
        </p:nvSpPr>
        <p:spPr/>
        <p:txBody>
          <a:bodyPr/>
          <a:lstStyle/>
          <a:p>
            <a:fld id="{2A013F82-EE5E-44EE-A61D-E31C6657F26F}" type="slidenum">
              <a:rPr lang="he-IL" smtClean="0"/>
              <a:t>39</a:t>
            </a:fld>
            <a:endParaRPr lang="he-IL"/>
          </a:p>
        </p:txBody>
      </p:sp>
    </p:spTree>
    <p:extLst>
      <p:ext uri="{BB962C8B-B14F-4D97-AF65-F5344CB8AC3E}">
        <p14:creationId xmlns:p14="http://schemas.microsoft.com/office/powerpoint/2010/main" val="193029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557908" y="1052736"/>
            <a:ext cx="9134391" cy="3094856"/>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indent="0" algn="ctr">
              <a:buNone/>
            </a:pPr>
            <a:r>
              <a:rPr lang="he-IL"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אחוז דיוק גבוה באמצעות מספר דוגמאות אימון קטן</a:t>
            </a:r>
            <a:endParaRPr lang="he-IL"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8" name="Picture 4" descr="×ª××¦××ª ×ª××× × ×¢×××¨ âªThe goal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8588" y="3068960"/>
            <a:ext cx="3522238" cy="33729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ª××¦××ª ×ª××× × ×¢×××¨ âªThe goalâ¬â"/>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765" y="3217050"/>
            <a:ext cx="4176464" cy="3294766"/>
          </a:xfrm>
          <a:prstGeom prst="rect">
            <a:avLst/>
          </a:prstGeom>
          <a:noFill/>
          <a:extLst>
            <a:ext uri="{909E8E84-426E-40DD-AFC4-6F175D3DCCD1}">
              <a14:hiddenFill xmlns:a14="http://schemas.microsoft.com/office/drawing/2010/main">
                <a:solidFill>
                  <a:srgbClr val="FFFFFF"/>
                </a:solidFill>
              </a14:hiddenFill>
            </a:ext>
          </a:extLst>
        </p:spPr>
      </p:pic>
      <p:sp>
        <p:nvSpPr>
          <p:cNvPr id="5" name="מציין מיקום של מספר שקופית 4"/>
          <p:cNvSpPr>
            <a:spLocks noGrp="1"/>
          </p:cNvSpPr>
          <p:nvPr>
            <p:ph type="sldNum" sz="quarter" idx="12"/>
          </p:nvPr>
        </p:nvSpPr>
        <p:spPr/>
        <p:txBody>
          <a:bodyPr/>
          <a:lstStyle/>
          <a:p>
            <a:fld id="{2A013F82-EE5E-44EE-A61D-E31C6657F26F}" type="slidenum">
              <a:rPr lang="he-IL" smtClean="0"/>
              <a:t>4</a:t>
            </a:fld>
            <a:endParaRPr lang="he-IL"/>
          </a:p>
        </p:txBody>
      </p:sp>
    </p:spTree>
    <p:extLst>
      <p:ext uri="{BB962C8B-B14F-4D97-AF65-F5344CB8AC3E}">
        <p14:creationId xmlns:p14="http://schemas.microsoft.com/office/powerpoint/2010/main" val="208491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he-IL" dirty="0" smtClean="0"/>
              <a:t>מסקנה אישית שלי לסיום</a:t>
            </a:r>
            <a:endParaRPr lang="he-IL" dirty="0"/>
          </a:p>
        </p:txBody>
      </p:sp>
      <p:sp>
        <p:nvSpPr>
          <p:cNvPr id="3" name="Content Placeholder 2"/>
          <p:cNvSpPr>
            <a:spLocks noGrp="1"/>
          </p:cNvSpPr>
          <p:nvPr>
            <p:ph idx="1"/>
          </p:nvPr>
        </p:nvSpPr>
        <p:spPr/>
        <p:txBody>
          <a:bodyPr/>
          <a:lstStyle/>
          <a:p>
            <a:r>
              <a:rPr lang="he-IL" dirty="0"/>
              <a:t>כשבוחרים אלגוריתם למידה כלשהי – </a:t>
            </a:r>
            <a:r>
              <a:rPr lang="he-IL" dirty="0" smtClean="0"/>
              <a:t>חשוב להתייחס לא רק לאחוז הדיוק אלא גם לדרישות הקדם שלו – ובמקרה שלנו כמה מידע הוא צריך לקבל.</a:t>
            </a:r>
            <a:endParaRPr lang="he-IL" dirty="0"/>
          </a:p>
          <a:p>
            <a:endParaRPr lang="he-IL" dirty="0" smtClean="0"/>
          </a:p>
          <a:p>
            <a:endParaRPr lang="he-IL" dirty="0"/>
          </a:p>
        </p:txBody>
      </p:sp>
      <p:pic>
        <p:nvPicPr>
          <p:cNvPr id="8196" name="Picture 4" descr="×ª××× ×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4332" y="3164265"/>
            <a:ext cx="3007934" cy="3007934"/>
          </a:xfrm>
          <a:prstGeom prst="rect">
            <a:avLst/>
          </a:prstGeom>
          <a:noFill/>
          <a:extLst>
            <a:ext uri="{909E8E84-426E-40DD-AFC4-6F175D3DCCD1}">
              <a14:hiddenFill xmlns:a14="http://schemas.microsoft.com/office/drawing/2010/main">
                <a:solidFill>
                  <a:srgbClr val="FFFFFF"/>
                </a:solidFill>
              </a14:hiddenFill>
            </a:ext>
          </a:extLst>
        </p:spPr>
      </p:pic>
      <p:sp>
        <p:nvSpPr>
          <p:cNvPr id="4" name="מציין מיקום של מספר שקופית 3"/>
          <p:cNvSpPr>
            <a:spLocks noGrp="1"/>
          </p:cNvSpPr>
          <p:nvPr>
            <p:ph type="sldNum" sz="quarter" idx="12"/>
          </p:nvPr>
        </p:nvSpPr>
        <p:spPr/>
        <p:txBody>
          <a:bodyPr/>
          <a:lstStyle/>
          <a:p>
            <a:fld id="{2A013F82-EE5E-44EE-A61D-E31C6657F26F}" type="slidenum">
              <a:rPr lang="he-IL" smtClean="0"/>
              <a:t>40</a:t>
            </a:fld>
            <a:endParaRPr lang="he-IL"/>
          </a:p>
        </p:txBody>
      </p:sp>
    </p:spTree>
    <p:extLst>
      <p:ext uri="{BB962C8B-B14F-4D97-AF65-F5344CB8AC3E}">
        <p14:creationId xmlns:p14="http://schemas.microsoft.com/office/powerpoint/2010/main" val="406215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ª××× ×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69" y="-27384"/>
            <a:ext cx="12215093" cy="6885384"/>
          </a:xfrm>
          <a:prstGeom prst="rect">
            <a:avLst/>
          </a:prstGeom>
          <a:noFill/>
          <a:extLst>
            <a:ext uri="{909E8E84-426E-40DD-AFC4-6F175D3DCCD1}">
              <a14:hiddenFill xmlns:a14="http://schemas.microsoft.com/office/drawing/2010/main">
                <a:solidFill>
                  <a:srgbClr val="FFFFFF"/>
                </a:solidFill>
              </a14:hiddenFill>
            </a:ext>
          </a:extLst>
        </p:spPr>
      </p:pic>
      <p:sp>
        <p:nvSpPr>
          <p:cNvPr id="6" name="מציין מיקום של מספר שקופית 5"/>
          <p:cNvSpPr>
            <a:spLocks noGrp="1"/>
          </p:cNvSpPr>
          <p:nvPr>
            <p:ph type="sldNum" sz="quarter" idx="12"/>
          </p:nvPr>
        </p:nvSpPr>
        <p:spPr/>
        <p:txBody>
          <a:bodyPr/>
          <a:lstStyle/>
          <a:p>
            <a:fld id="{2A013F82-EE5E-44EE-A61D-E31C6657F26F}" type="slidenum">
              <a:rPr lang="he-IL" smtClean="0"/>
              <a:t>41</a:t>
            </a:fld>
            <a:endParaRPr lang="he-IL"/>
          </a:p>
        </p:txBody>
      </p:sp>
    </p:spTree>
    <p:extLst>
      <p:ext uri="{BB962C8B-B14F-4D97-AF65-F5344CB8AC3E}">
        <p14:creationId xmlns:p14="http://schemas.microsoft.com/office/powerpoint/2010/main" val="52764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ª××¦××ª ×ª××× × ×¢×××¨ âªhow can solve the problem without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88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מציין מיקום של מספר שקופית 1"/>
          <p:cNvSpPr>
            <a:spLocks noGrp="1"/>
          </p:cNvSpPr>
          <p:nvPr>
            <p:ph type="sldNum" sz="quarter" idx="12"/>
          </p:nvPr>
        </p:nvSpPr>
        <p:spPr/>
        <p:txBody>
          <a:bodyPr/>
          <a:lstStyle/>
          <a:p>
            <a:fld id="{2A013F82-EE5E-44EE-A61D-E31C6657F26F}" type="slidenum">
              <a:rPr lang="he-IL" smtClean="0"/>
              <a:t>5</a:t>
            </a:fld>
            <a:endParaRPr lang="he-IL"/>
          </a:p>
        </p:txBody>
      </p:sp>
    </p:spTree>
    <p:extLst>
      <p:ext uri="{BB962C8B-B14F-4D97-AF65-F5344CB8AC3E}">
        <p14:creationId xmlns:p14="http://schemas.microsoft.com/office/powerpoint/2010/main" val="1109474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rtl="1"/>
            <a:r>
              <a:rPr lang="he-IL" dirty="0" smtClean="0"/>
              <a:t>איך </a:t>
            </a:r>
            <a:r>
              <a:rPr lang="he-IL" dirty="0" err="1" smtClean="0"/>
              <a:t>הכל</a:t>
            </a:r>
            <a:r>
              <a:rPr lang="he-IL" dirty="0" smtClean="0"/>
              <a:t> התחיל - מהפכת המידע</a:t>
            </a:r>
            <a:endParaRPr lang="he-IL" dirty="0"/>
          </a:p>
        </p:txBody>
      </p:sp>
      <p:sp>
        <p:nvSpPr>
          <p:cNvPr id="5" name="Content Placeholder 4"/>
          <p:cNvSpPr>
            <a:spLocks noGrp="1"/>
          </p:cNvSpPr>
          <p:nvPr>
            <p:ph idx="1"/>
          </p:nvPr>
        </p:nvSpPr>
        <p:spPr/>
        <p:txBody>
          <a:bodyPr>
            <a:normAutofit/>
          </a:bodyPr>
          <a:lstStyle/>
          <a:p>
            <a:pPr lvl="0"/>
            <a:r>
              <a:rPr lang="he-IL" dirty="0" smtClean="0"/>
              <a:t>קצת נתונים:</a:t>
            </a:r>
          </a:p>
          <a:p>
            <a:pPr lvl="1"/>
            <a:r>
              <a:rPr lang="he-IL" dirty="0" smtClean="0"/>
              <a:t>יותר </a:t>
            </a:r>
            <a:r>
              <a:rPr lang="he-IL" dirty="0"/>
              <a:t>ממחצית מהחיפושים שלנו מבוצעים מהטלפון </a:t>
            </a:r>
            <a:r>
              <a:rPr lang="he-IL" dirty="0" smtClean="0"/>
              <a:t>הנייד</a:t>
            </a:r>
            <a:endParaRPr lang="en-US" dirty="0"/>
          </a:p>
          <a:p>
            <a:pPr lvl="1"/>
            <a:r>
              <a:rPr lang="he-IL" dirty="0"/>
              <a:t>יותר מ -3.7 מיליארד בני אדם משתמשים </a:t>
            </a:r>
            <a:r>
              <a:rPr lang="he-IL" dirty="0" smtClean="0"/>
              <a:t>באינטרנט.</a:t>
            </a:r>
            <a:endParaRPr lang="en-US" dirty="0"/>
          </a:p>
          <a:p>
            <a:pPr lvl="1"/>
            <a:r>
              <a:rPr lang="he-IL" dirty="0" smtClean="0"/>
              <a:t>מעל </a:t>
            </a:r>
            <a:r>
              <a:rPr lang="he-IL" dirty="0"/>
              <a:t>4 מיליון סרטוני </a:t>
            </a:r>
            <a:r>
              <a:rPr lang="en-US" dirty="0"/>
              <a:t>YouTube</a:t>
            </a:r>
            <a:r>
              <a:rPr lang="he-IL" dirty="0"/>
              <a:t> נצפים בכל דקה.</a:t>
            </a:r>
            <a:endParaRPr lang="en-US" sz="1600" dirty="0"/>
          </a:p>
          <a:p>
            <a:pPr lvl="1"/>
            <a:r>
              <a:rPr lang="he-IL" dirty="0"/>
              <a:t>456 אלף ציוצים נשלחים בכל דקה ב</a:t>
            </a:r>
            <a:r>
              <a:rPr lang="en-US" dirty="0"/>
              <a:t>Twitter</a:t>
            </a:r>
            <a:r>
              <a:rPr lang="he-IL" dirty="0"/>
              <a:t>.</a:t>
            </a:r>
            <a:endParaRPr lang="en-US" sz="1600" dirty="0"/>
          </a:p>
          <a:p>
            <a:pPr lvl="1"/>
            <a:r>
              <a:rPr lang="he-IL" dirty="0"/>
              <a:t>46,740 תמונות מתפרסמות ב</a:t>
            </a:r>
            <a:r>
              <a:rPr lang="en-US" dirty="0"/>
              <a:t>Instagram</a:t>
            </a:r>
            <a:r>
              <a:rPr lang="he-IL" dirty="0"/>
              <a:t> בכל דקה.</a:t>
            </a:r>
            <a:endParaRPr lang="en-US" sz="1600" dirty="0"/>
          </a:p>
          <a:p>
            <a:pPr lvl="1"/>
            <a:r>
              <a:rPr lang="he-IL" dirty="0"/>
              <a:t>100 מיליון אנשים משתמשים בפיצ'ר של ה-</a:t>
            </a:r>
            <a:r>
              <a:rPr lang="en-US" dirty="0"/>
              <a:t>Stories</a:t>
            </a:r>
            <a:r>
              <a:rPr lang="he-IL" dirty="0"/>
              <a:t> של </a:t>
            </a:r>
            <a:r>
              <a:rPr lang="en-US" dirty="0"/>
              <a:t>Instagram</a:t>
            </a:r>
            <a:r>
              <a:rPr lang="he-IL" dirty="0"/>
              <a:t> מידי יום</a:t>
            </a:r>
            <a:r>
              <a:rPr lang="he-IL" dirty="0" smtClean="0"/>
              <a:t>.</a:t>
            </a:r>
          </a:p>
          <a:p>
            <a:pPr lvl="1"/>
            <a:r>
              <a:rPr lang="en-US" dirty="0"/>
              <a:t>Google</a:t>
            </a:r>
            <a:r>
              <a:rPr lang="he-IL" dirty="0"/>
              <a:t> מבצעת בכל שנייה יותר מ40,000 חיפושים בממוצע (3.5 מיליארד חיפושים ביום</a:t>
            </a:r>
            <a:r>
              <a:rPr lang="he-IL" dirty="0" smtClean="0"/>
              <a:t>!).</a:t>
            </a:r>
            <a:endParaRPr lang="en-US" sz="1600" dirty="0"/>
          </a:p>
          <a:p>
            <a:pPr lvl="1"/>
            <a:endParaRPr lang="en-US" dirty="0"/>
          </a:p>
        </p:txBody>
      </p:sp>
      <p:pic>
        <p:nvPicPr>
          <p:cNvPr id="2050" name="Picture 2" descr="×ª××¦××ª ×ª××× × ×¢×××¨ âªdata data data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524250" cy="2181226"/>
          </a:xfrm>
          <a:prstGeom prst="rect">
            <a:avLst/>
          </a:prstGeom>
          <a:noFill/>
          <a:extLst>
            <a:ext uri="{909E8E84-426E-40DD-AFC4-6F175D3DCCD1}">
              <a14:hiddenFill xmlns:a14="http://schemas.microsoft.com/office/drawing/2010/main">
                <a:solidFill>
                  <a:srgbClr val="FFFFFF"/>
                </a:solidFill>
              </a14:hiddenFill>
            </a:ext>
          </a:extLst>
        </p:spPr>
      </p:pic>
      <p:sp>
        <p:nvSpPr>
          <p:cNvPr id="2" name="מלבן 1"/>
          <p:cNvSpPr/>
          <p:nvPr/>
        </p:nvSpPr>
        <p:spPr>
          <a:xfrm>
            <a:off x="261764" y="5661248"/>
            <a:ext cx="5976663" cy="923330"/>
          </a:xfrm>
          <a:prstGeom prst="rect">
            <a:avLst/>
          </a:prstGeom>
          <a:noFill/>
        </p:spPr>
        <p:txBody>
          <a:bodyPr wrap="square" lIns="91440" tIns="45720" rIns="91440" bIns="45720">
            <a:spAutoFit/>
          </a:bodyPr>
          <a:lstStyle/>
          <a:p>
            <a:pPr algn="ctr"/>
            <a:r>
              <a:rPr lang="he-IL" sz="5400" b="1" cap="none" spc="300" dirty="0" smtClean="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rPr>
              <a:t>הרבה מאוד מידע</a:t>
            </a:r>
            <a:endParaRPr lang="he-IL" sz="5400" b="1" cap="none" spc="300" dirty="0">
              <a:ln w="11430" cmpd="sng">
                <a:solidFill>
                  <a:schemeClr val="accent1">
                    <a:tint val="10000"/>
                  </a:schemeClr>
                </a:solidFill>
                <a:prstDash val="solid"/>
                <a:miter lim="800000"/>
              </a:ln>
              <a:solidFill>
                <a:srgbClr val="FF0000"/>
              </a:solidFill>
              <a:effectLst>
                <a:glow rad="45500">
                  <a:schemeClr val="accent1">
                    <a:satMod val="220000"/>
                    <a:alpha val="35000"/>
                  </a:schemeClr>
                </a:glow>
              </a:effectLst>
            </a:endParaRPr>
          </a:p>
        </p:txBody>
      </p:sp>
      <p:sp>
        <p:nvSpPr>
          <p:cNvPr id="3" name="מציין מיקום של מספר שקופית 2"/>
          <p:cNvSpPr>
            <a:spLocks noGrp="1"/>
          </p:cNvSpPr>
          <p:nvPr>
            <p:ph type="sldNum" sz="quarter" idx="12"/>
          </p:nvPr>
        </p:nvSpPr>
        <p:spPr/>
        <p:txBody>
          <a:bodyPr/>
          <a:lstStyle/>
          <a:p>
            <a:fld id="{2A013F82-EE5E-44EE-A61D-E31C6657F26F}" type="slidenum">
              <a:rPr lang="he-IL" smtClean="0"/>
              <a:t>6</a:t>
            </a:fld>
            <a:endParaRPr lang="he-IL"/>
          </a:p>
        </p:txBody>
      </p:sp>
    </p:spTree>
    <p:extLst>
      <p:ext uri="{BB962C8B-B14F-4D97-AF65-F5344CB8AC3E}">
        <p14:creationId xmlns:p14="http://schemas.microsoft.com/office/powerpoint/2010/main" val="761148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ª××¦××ª ×ª××× × ×¢×××¨ âªdata data dataâ¬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68" y="-27384"/>
            <a:ext cx="12240682" cy="6885384"/>
          </a:xfrm>
          <a:prstGeom prst="rect">
            <a:avLst/>
          </a:prstGeom>
          <a:noFill/>
          <a:extLst>
            <a:ext uri="{909E8E84-426E-40DD-AFC4-6F175D3DCCD1}">
              <a14:hiddenFill xmlns:a14="http://schemas.microsoft.com/office/drawing/2010/main">
                <a:solidFill>
                  <a:srgbClr val="FFFFFF"/>
                </a:solidFill>
              </a14:hiddenFill>
            </a:ext>
          </a:extLst>
        </p:spPr>
      </p:pic>
      <p:sp>
        <p:nvSpPr>
          <p:cNvPr id="2" name="מציין מיקום של מספר שקופית 1"/>
          <p:cNvSpPr>
            <a:spLocks noGrp="1"/>
          </p:cNvSpPr>
          <p:nvPr>
            <p:ph type="sldNum" sz="quarter" idx="12"/>
          </p:nvPr>
        </p:nvSpPr>
        <p:spPr/>
        <p:txBody>
          <a:bodyPr/>
          <a:lstStyle/>
          <a:p>
            <a:fld id="{2A013F82-EE5E-44EE-A61D-E31C6657F26F}" type="slidenum">
              <a:rPr lang="he-IL" smtClean="0"/>
              <a:t>7</a:t>
            </a:fld>
            <a:endParaRPr lang="he-IL"/>
          </a:p>
        </p:txBody>
      </p:sp>
    </p:spTree>
    <p:extLst>
      <p:ext uri="{BB962C8B-B14F-4D97-AF65-F5344CB8AC3E}">
        <p14:creationId xmlns:p14="http://schemas.microsoft.com/office/powerpoint/2010/main" val="145368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rtl="1"/>
            <a:r>
              <a:rPr lang="he-IL" dirty="0" smtClean="0"/>
              <a:t>למידה חישובית</a:t>
            </a:r>
            <a:endParaRPr lang="he-IL" dirty="0"/>
          </a:p>
        </p:txBody>
      </p:sp>
      <p:sp>
        <p:nvSpPr>
          <p:cNvPr id="5" name="Content Placeholder 4"/>
          <p:cNvSpPr>
            <a:spLocks noGrp="1"/>
          </p:cNvSpPr>
          <p:nvPr>
            <p:ph idx="1"/>
          </p:nvPr>
        </p:nvSpPr>
        <p:spPr/>
        <p:txBody>
          <a:bodyPr>
            <a:normAutofit/>
          </a:bodyPr>
          <a:lstStyle/>
          <a:p>
            <a:pPr lvl="0"/>
            <a:r>
              <a:rPr lang="he-IL" dirty="0" smtClean="0"/>
              <a:t>תחום בבינה </a:t>
            </a:r>
            <a:r>
              <a:rPr lang="he-IL" dirty="0"/>
              <a:t>מלאכותית המספק למערכות את היכולת ללמוד באופן אוטומטי ולהשתפר מניסיון מבלי להיות מתוכנתות באופן </a:t>
            </a:r>
            <a:r>
              <a:rPr lang="he-IL" dirty="0" smtClean="0"/>
              <a:t>מפורש.</a:t>
            </a:r>
          </a:p>
          <a:p>
            <a:pPr lvl="0"/>
            <a:r>
              <a:rPr lang="he-IL" dirty="0" smtClean="0"/>
              <a:t>סוגים שונים של למידה חישובית:</a:t>
            </a:r>
          </a:p>
          <a:p>
            <a:pPr lvl="1"/>
            <a:r>
              <a:rPr lang="he-IL" b="1" spc="300" dirty="0" smtClean="0"/>
              <a:t>מונחית</a:t>
            </a:r>
            <a:endParaRPr lang="he-IL" b="1" spc="300" dirty="0"/>
          </a:p>
          <a:p>
            <a:pPr lvl="1"/>
            <a:r>
              <a:rPr lang="he-IL" b="1" spc="300" dirty="0" smtClean="0"/>
              <a:t>בלתי מונחית</a:t>
            </a:r>
          </a:p>
          <a:p>
            <a:pPr lvl="1"/>
            <a:r>
              <a:rPr lang="he-IL" b="1" spc="300" dirty="0" smtClean="0"/>
              <a:t>מונחית למחצה</a:t>
            </a:r>
          </a:p>
          <a:p>
            <a:pPr lvl="2"/>
            <a:r>
              <a:rPr lang="he-IL" sz="2800" b="1" spc="600" dirty="0" smtClean="0">
                <a:solidFill>
                  <a:srgbClr val="00B050"/>
                </a:solidFill>
              </a:rPr>
              <a:t>למידה פעילה</a:t>
            </a:r>
          </a:p>
        </p:txBody>
      </p:sp>
      <p:pic>
        <p:nvPicPr>
          <p:cNvPr id="6" name="תמונה 1" descr="Supervised Learning versus Unsupervised Learning (Mathworks, n.d.)Â "/>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801219"/>
            <a:ext cx="6382444" cy="2564904"/>
          </a:xfrm>
          <a:prstGeom prst="rect">
            <a:avLst/>
          </a:prstGeom>
          <a:noFill/>
          <a:ln w="9525">
            <a:noFill/>
            <a:miter lim="800000"/>
            <a:headEnd/>
            <a:tailEnd/>
          </a:ln>
        </p:spPr>
      </p:pic>
      <p:sp>
        <p:nvSpPr>
          <p:cNvPr id="2" name="מציין מיקום של מספר שקופית 1"/>
          <p:cNvSpPr>
            <a:spLocks noGrp="1"/>
          </p:cNvSpPr>
          <p:nvPr>
            <p:ph type="sldNum" sz="quarter" idx="12"/>
          </p:nvPr>
        </p:nvSpPr>
        <p:spPr/>
        <p:txBody>
          <a:bodyPr/>
          <a:lstStyle/>
          <a:p>
            <a:fld id="{2A013F82-EE5E-44EE-A61D-E31C6657F26F}" type="slidenum">
              <a:rPr lang="he-IL" smtClean="0"/>
              <a:t>8</a:t>
            </a:fld>
            <a:endParaRPr lang="he-IL"/>
          </a:p>
        </p:txBody>
      </p:sp>
    </p:spTree>
    <p:extLst>
      <p:ext uri="{BB962C8B-B14F-4D97-AF65-F5344CB8AC3E}">
        <p14:creationId xmlns:p14="http://schemas.microsoft.com/office/powerpoint/2010/main" val="57187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rtl="1"/>
            <a:r>
              <a:rPr lang="he-IL" dirty="0" smtClean="0"/>
              <a:t>למידה פעילה – </a:t>
            </a:r>
            <a:r>
              <a:rPr lang="en-US" dirty="0" smtClean="0"/>
              <a:t>Active learning</a:t>
            </a:r>
            <a:endParaRPr lang="he-IL" dirty="0"/>
          </a:p>
        </p:txBody>
      </p:sp>
      <p:sp>
        <p:nvSpPr>
          <p:cNvPr id="5" name="Content Placeholder 4"/>
          <p:cNvSpPr>
            <a:spLocks noGrp="1"/>
          </p:cNvSpPr>
          <p:nvPr>
            <p:ph idx="1"/>
          </p:nvPr>
        </p:nvSpPr>
        <p:spPr/>
        <p:txBody>
          <a:bodyPr>
            <a:normAutofit/>
          </a:bodyPr>
          <a:lstStyle/>
          <a:p>
            <a:r>
              <a:rPr lang="he-IL" sz="2800" dirty="0"/>
              <a:t>למידה פעילה מאפשרת לאלגוריתם הלמידה לפנות באופן אקטיבי </a:t>
            </a:r>
            <a:r>
              <a:rPr lang="he-IL" sz="2800" dirty="0" smtClean="0"/>
              <a:t>למשתמש המכונה </a:t>
            </a:r>
            <a:r>
              <a:rPr lang="he-IL" sz="2800" dirty="0"/>
              <a:t>מומחה </a:t>
            </a:r>
            <a:r>
              <a:rPr lang="he-IL" sz="2800" dirty="0" smtClean="0"/>
              <a:t>ולקבל </a:t>
            </a:r>
            <a:r>
              <a:rPr lang="he-IL" sz="2800" dirty="0"/>
              <a:t>תיוג של דוגמה</a:t>
            </a:r>
            <a:r>
              <a:rPr lang="he-IL" sz="2800" dirty="0" smtClean="0"/>
              <a:t>.</a:t>
            </a:r>
            <a:r>
              <a:rPr lang="he-IL" sz="2800" dirty="0"/>
              <a:t/>
            </a:r>
            <a:br>
              <a:rPr lang="he-IL" sz="2800" dirty="0"/>
            </a:br>
            <a:r>
              <a:rPr lang="he-IL" sz="2800" dirty="0"/>
              <a:t>ישנן שתי אסטרטגיות לשימוש </a:t>
            </a:r>
            <a:r>
              <a:rPr lang="he-IL" sz="2800" dirty="0" smtClean="0"/>
              <a:t>במומחה:</a:t>
            </a:r>
            <a:endParaRPr lang="en-US" sz="2800" dirty="0"/>
          </a:p>
          <a:p>
            <a:pPr lvl="1"/>
            <a:r>
              <a:rPr lang="he-IL" sz="2400" dirty="0" smtClean="0"/>
              <a:t>כאשר </a:t>
            </a:r>
            <a:r>
              <a:rPr lang="he-IL" sz="2400" dirty="0"/>
              <a:t>קיים חשש לבלבול בין שתי </a:t>
            </a:r>
            <a:r>
              <a:rPr lang="he-IL" sz="2400" dirty="0" smtClean="0"/>
              <a:t>דוגמאות.</a:t>
            </a:r>
            <a:endParaRPr lang="en-US" sz="2400" dirty="0"/>
          </a:p>
          <a:p>
            <a:pPr lvl="1"/>
            <a:r>
              <a:rPr lang="he-IL" sz="2400" dirty="0" smtClean="0"/>
              <a:t>סיווג </a:t>
            </a:r>
            <a:r>
              <a:rPr lang="he-IL" sz="2400" dirty="0"/>
              <a:t>הדוגמאות שיש להן את הפוטנציאל הגבוה ביותר לתת תועלת לתהליך </a:t>
            </a:r>
            <a:r>
              <a:rPr lang="he-IL" sz="2400" dirty="0" smtClean="0"/>
              <a:t>הלמידה</a:t>
            </a:r>
            <a:r>
              <a:rPr lang="he-IL" sz="2400" dirty="0"/>
              <a:t>.</a:t>
            </a:r>
            <a:endParaRPr lang="en-US" sz="2400" dirty="0"/>
          </a:p>
        </p:txBody>
      </p:sp>
      <p:sp>
        <p:nvSpPr>
          <p:cNvPr id="2" name="מציין מיקום של מספר שקופית 1"/>
          <p:cNvSpPr>
            <a:spLocks noGrp="1"/>
          </p:cNvSpPr>
          <p:nvPr>
            <p:ph type="sldNum" sz="quarter" idx="12"/>
          </p:nvPr>
        </p:nvSpPr>
        <p:spPr/>
        <p:txBody>
          <a:bodyPr/>
          <a:lstStyle/>
          <a:p>
            <a:fld id="{2A013F82-EE5E-44EE-A61D-E31C6657F26F}" type="slidenum">
              <a:rPr lang="he-IL" smtClean="0"/>
              <a:t>9</a:t>
            </a:fld>
            <a:endParaRPr lang="he-IL"/>
          </a:p>
        </p:txBody>
      </p:sp>
    </p:spTree>
    <p:extLst>
      <p:ext uri="{BB962C8B-B14F-4D97-AF65-F5344CB8AC3E}">
        <p14:creationId xmlns:p14="http://schemas.microsoft.com/office/powerpoint/2010/main" val="4118988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D6F61E74F7254FFAACE179AD514BF94B00E5BAFAE9EC481B44A887128AEA8B460D" ma:contentTypeVersion="" ma:contentTypeDescription="צור פריט רשימה חדש." ma:contentTypeScope="" ma:versionID="3b61d496bdfd119985d8563668747021">
  <xsd:schema xmlns:xsd="http://www.w3.org/2001/XMLSchema" xmlns:xs="http://www.w3.org/2001/XMLSchema" xmlns:p="http://schemas.microsoft.com/office/2006/metadata/properties" xmlns:ns1="458654B0-58DA-43AF-B7B7-86C38ED4FD5E" targetNamespace="http://schemas.microsoft.com/office/2006/metadata/properties" ma:root="true" ma:fieldsID="695313bd741453274c42219807639905" ns1:_="">
    <xsd:import namespace="458654B0-58DA-43AF-B7B7-86C38ED4FD5E"/>
    <xsd:element name="properties">
      <xsd:complexType>
        <xsd:sequence>
          <xsd:element name="documentManagement">
            <xsd:complexType>
              <xsd:all>
                <xsd:element ref="ns1:Document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8654B0-58DA-43AF-B7B7-86C38ED4FD5E" elementFormDefault="qualified">
    <xsd:import namespace="http://schemas.microsoft.com/office/2006/documentManagement/types"/>
    <xsd:import namespace="http://schemas.microsoft.com/office/infopath/2007/PartnerControls"/>
    <xsd:element name="DocumentUrl" ma:index="2" nillable="true" ma:displayName="Url" ma:internalName="DocumentUrl">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6" ma:displayName="מחבר"/>
        <xsd:element ref="dcterms:created" minOccurs="0" maxOccurs="1"/>
        <xsd:element ref="dc:identifier" minOccurs="0" maxOccurs="1"/>
        <xsd:element name="contentType" minOccurs="0" maxOccurs="1" type="xsd:string"/>
        <xsd:element ref="dc:title" minOccurs="0" maxOccurs="1" ma:index="4" ma:displayName="כותרת"/>
        <xsd:element ref="dc:subject" minOccurs="0" maxOccurs="1"/>
        <xsd:element ref="dc:description" minOccurs="0" maxOccurs="1" ma:index="8" ma:displayName="הערות"/>
        <xsd:element name="keywords" minOccurs="0" maxOccurs="1" type="xsd:string" ma:index="5" ma:displayName="מילות מפתח"/>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Url xmlns="458654B0-58DA-43AF-B7B7-86C38ED4FD5E" xsi:nil="true"/>
  </documentManagement>
</p:properties>
</file>

<file path=customXml/itemProps1.xml><?xml version="1.0" encoding="utf-8"?>
<ds:datastoreItem xmlns:ds="http://schemas.openxmlformats.org/officeDocument/2006/customXml" ds:itemID="{8A979A5E-99F1-415B-9271-8F36C316E7DB}"/>
</file>

<file path=customXml/itemProps2.xml><?xml version="1.0" encoding="utf-8"?>
<ds:datastoreItem xmlns:ds="http://schemas.openxmlformats.org/officeDocument/2006/customXml" ds:itemID="{28C1A00B-115F-4EE4-83EB-C55504B81E7A}"/>
</file>

<file path=docProps/app.xml><?xml version="1.0" encoding="utf-8"?>
<Properties xmlns="http://schemas.openxmlformats.org/officeDocument/2006/extended-properties" xmlns:vt="http://schemas.openxmlformats.org/officeDocument/2006/docPropsVTypes">
  <Template>Business digital blue tunnel presentation (widescreen)(2)</Template>
  <TotalTime>2362</TotalTime>
  <Words>1180</Words>
  <Application>Microsoft Office PowerPoint</Application>
  <PresentationFormat>מותאם אישית</PresentationFormat>
  <Paragraphs>357</Paragraphs>
  <Slides>41</Slides>
  <Notes>41</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41</vt:i4>
      </vt:variant>
    </vt:vector>
  </HeadingPairs>
  <TitlesOfParts>
    <vt:vector size="49" baseType="lpstr">
      <vt:lpstr>Alef</vt:lpstr>
      <vt:lpstr>Arial</vt:lpstr>
      <vt:lpstr>Calibri</vt:lpstr>
      <vt:lpstr>Cambria Math</vt:lpstr>
      <vt:lpstr>Corbel</vt:lpstr>
      <vt:lpstr>David</vt:lpstr>
      <vt:lpstr>Gisha</vt:lpstr>
      <vt:lpstr>Digital Blue Tunnel 16x9</vt:lpstr>
      <vt:lpstr>זיהוי ספרות כתב יד באמצעות למידה אקטיבית</vt:lpstr>
      <vt:lpstr>על מה נדבר?</vt:lpstr>
      <vt:lpstr>מצגת של PowerPoint‏</vt:lpstr>
      <vt:lpstr>מצגת של PowerPoint‏</vt:lpstr>
      <vt:lpstr>מצגת של PowerPoint‏</vt:lpstr>
      <vt:lpstr>איך הכל התחיל - מהפכת המידע</vt:lpstr>
      <vt:lpstr>מצגת של PowerPoint‏</vt:lpstr>
      <vt:lpstr>למידה חישובית</vt:lpstr>
      <vt:lpstr>למידה פעילה – Active learning</vt:lpstr>
      <vt:lpstr>אלגוריתם K השכנים הקרובים ביותר KNN</vt:lpstr>
      <vt:lpstr>מצגת של PowerPoint‏</vt:lpstr>
      <vt:lpstr>מצגת של PowerPoint‏</vt:lpstr>
      <vt:lpstr>הבעיה במציאת מרחק בין תמונות</vt:lpstr>
      <vt:lpstr>הפתרון IDMD</vt:lpstr>
      <vt:lpstr>מצגת של PowerPoint‏</vt:lpstr>
      <vt:lpstr>האלגוריתם</vt:lpstr>
      <vt:lpstr>תהליך בניית הגרף</vt:lpstr>
      <vt:lpstr>האלגוריתם - משתנים</vt:lpstr>
      <vt:lpstr>אלגוריתם למציאת הדוגמה הכדאית ביותר לסיווג - GetLabel</vt:lpstr>
      <vt:lpstr>האלגוריתם המרכזי</vt:lpstr>
      <vt:lpstr>מצגת של PowerPoint‏</vt:lpstr>
      <vt:lpstr>הרצת האלגוריתם</vt:lpstr>
      <vt:lpstr>תוצאות – על נתוני האימון</vt:lpstr>
      <vt:lpstr>תוצאות – על נתוני המבחן</vt:lpstr>
      <vt:lpstr>האם הלמידה האקטיבית עוזרת במשהו?</vt:lpstr>
      <vt:lpstr>מצגת של PowerPoint‏</vt:lpstr>
      <vt:lpstr>שימוש בסימולציית מונטה קרלו</vt:lpstr>
      <vt:lpstr>AL1</vt:lpstr>
      <vt:lpstr>AL2</vt:lpstr>
      <vt:lpstr>יישום השיטה</vt:lpstr>
      <vt:lpstr>קונפיגורציה להרצת הפרוייקט</vt:lpstr>
      <vt:lpstr>הרצות עם ערכים שונים בגישת 〖AL〗_1</vt:lpstr>
      <vt:lpstr>הרצות עבור כל נתוני האימון</vt:lpstr>
      <vt:lpstr>הרצות עבור כל נתוני האימון</vt:lpstr>
      <vt:lpstr>למה דווקא הספרה 6 סווגה בצורה לא טובה?</vt:lpstr>
      <vt:lpstr>למה דווקא הספרה 6 סווגה בצורה לא טובה?</vt:lpstr>
      <vt:lpstr>ומה יקרה כאשר L_max=13?</vt:lpstr>
      <vt:lpstr>מסקנות מיישום השיטה</vt:lpstr>
      <vt:lpstr>סיכום</vt:lpstr>
      <vt:lpstr>מסקנה אישית שלי לסיום</vt:lpstr>
      <vt:lpstr>מצגת של PowerPoint‏</vt:lpstr>
    </vt:vector>
  </TitlesOfParts>
  <Company>HEAVEN KILLERS RELEASE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זיהוי ספרות כתב יד באמצעות למידת אקטיבית</dc:title>
  <dc:creator>Tomer Dayan</dc:creator>
  <cp:keywords/>
  <dc:description/>
  <cp:lastModifiedBy>Ilana Bas</cp:lastModifiedBy>
  <cp:revision>86</cp:revision>
  <cp:lastPrinted>2018-08-20T19:17:01Z</cp:lastPrinted>
  <dcterms:created xsi:type="dcterms:W3CDTF">2018-08-11T08:49:14Z</dcterms:created>
  <dcterms:modified xsi:type="dcterms:W3CDTF">2018-12-23T14:34:23Z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0x010100D6F61E74F7254FFAACE179AD514BF94B00E5BAFAE9EC481B44A887128AEA8B460D</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